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3" r:id="rId2"/>
    <p:sldId id="282" r:id="rId3"/>
    <p:sldId id="257" r:id="rId4"/>
    <p:sldId id="258" r:id="rId5"/>
    <p:sldId id="259" r:id="rId6"/>
    <p:sldId id="261" r:id="rId7"/>
    <p:sldId id="264" r:id="rId8"/>
    <p:sldId id="263" r:id="rId9"/>
    <p:sldId id="266" r:id="rId10"/>
    <p:sldId id="262" r:id="rId11"/>
    <p:sldId id="267" r:id="rId12"/>
    <p:sldId id="268" r:id="rId13"/>
    <p:sldId id="269" r:id="rId14"/>
    <p:sldId id="271" r:id="rId15"/>
    <p:sldId id="272" r:id="rId16"/>
    <p:sldId id="273" r:id="rId17"/>
    <p:sldId id="274" r:id="rId18"/>
    <p:sldId id="275" r:id="rId19"/>
    <p:sldId id="276" r:id="rId20"/>
    <p:sldId id="277" r:id="rId21"/>
    <p:sldId id="279" r:id="rId22"/>
    <p:sldId id="28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197"/>
  </p:normalViewPr>
  <p:slideViewPr>
    <p:cSldViewPr snapToGrid="0">
      <p:cViewPr>
        <p:scale>
          <a:sx n="82" d="100"/>
          <a:sy n="82" d="100"/>
        </p:scale>
        <p:origin x="496" y="10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F84E-A8DC-5C77-63CF-BC733A2B0BE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52E988C-1BC9-DA1A-8547-D6A2AB7491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4B6E228-20A9-785E-F1CA-63A8503F2E81}"/>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5" name="Footer Placeholder 4">
            <a:extLst>
              <a:ext uri="{FF2B5EF4-FFF2-40B4-BE49-F238E27FC236}">
                <a16:creationId xmlns:a16="http://schemas.microsoft.com/office/drawing/2014/main" id="{D51ADFE0-04E6-1E28-FCB7-A96C5C0CCE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F71A39-0643-C799-E78F-53281731EC1C}"/>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066737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4F27-2344-29E0-6987-B14C9081262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81CA979-614F-9215-CC48-3FED0A564D2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5C4905E-42E5-49AE-3B50-5B37059F76EB}"/>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5" name="Footer Placeholder 4">
            <a:extLst>
              <a:ext uri="{FF2B5EF4-FFF2-40B4-BE49-F238E27FC236}">
                <a16:creationId xmlns:a16="http://schemas.microsoft.com/office/drawing/2014/main" id="{19729119-4022-7116-0148-5229976F8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2492B-604B-061E-EB9F-6F22E9E3BB4B}"/>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4022069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0F2C-0E8E-E652-34A2-6564B188182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47287A5-2113-0C9A-11B8-8DB693D7AE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EC85F59-2F9F-0CB8-B67A-B9DC21C592B1}"/>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5" name="Footer Placeholder 4">
            <a:extLst>
              <a:ext uri="{FF2B5EF4-FFF2-40B4-BE49-F238E27FC236}">
                <a16:creationId xmlns:a16="http://schemas.microsoft.com/office/drawing/2014/main" id="{6FAAAE07-A6EB-1D7F-9992-B9088820B3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2E7015-999C-37BD-718D-1581F399D842}"/>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356657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01958-9BF6-095F-AB25-4ACEF189B08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CF9B54D-EF43-DCE2-EB02-02558FA5CF9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7DBA822-3A32-53C7-075E-0A82C0A49DB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965B5D4-46CD-3105-728D-1BD298FF0A9C}"/>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6" name="Footer Placeholder 5">
            <a:extLst>
              <a:ext uri="{FF2B5EF4-FFF2-40B4-BE49-F238E27FC236}">
                <a16:creationId xmlns:a16="http://schemas.microsoft.com/office/drawing/2014/main" id="{3EECFC0A-EACC-9866-3D30-2EB8F8C1E3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D4EF29-4295-8243-3C51-616EE262BA42}"/>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869686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ADE33-DB7D-F85A-CCC3-6B2763F91C7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00E01-8764-BE2E-466B-635DD828E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477D650-91E3-F9E1-3E4D-59EAD4C8FEA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8FEBB74-CC2B-8A8C-6467-6A07D26C00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09D1A78-C190-52FA-240C-2888DDECB4D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5653BBF-EB57-617D-7A1B-97FF72E24EB5}"/>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8" name="Footer Placeholder 7">
            <a:extLst>
              <a:ext uri="{FF2B5EF4-FFF2-40B4-BE49-F238E27FC236}">
                <a16:creationId xmlns:a16="http://schemas.microsoft.com/office/drawing/2014/main" id="{186F4B6D-B504-FB30-3319-F4600AE24E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9C0688-1DBF-03AF-1D2B-01F5B1DD8866}"/>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19805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AE5F4-87A6-C590-0AB6-F6FD6CDF6EF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1BEA2DB-09EB-C3BF-7304-D845BEF01E60}"/>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4" name="Footer Placeholder 3">
            <a:extLst>
              <a:ext uri="{FF2B5EF4-FFF2-40B4-BE49-F238E27FC236}">
                <a16:creationId xmlns:a16="http://schemas.microsoft.com/office/drawing/2014/main" id="{3DBC0BEB-6E57-4026-FC25-8FA8FEFB5E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B237CE-4C38-8195-92FB-6EF3CA369B6A}"/>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353059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4C04AF-A018-465A-292F-BEA24CDCB9B5}"/>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3" name="Footer Placeholder 2">
            <a:extLst>
              <a:ext uri="{FF2B5EF4-FFF2-40B4-BE49-F238E27FC236}">
                <a16:creationId xmlns:a16="http://schemas.microsoft.com/office/drawing/2014/main" id="{133435C5-505D-3552-2B28-B1D5CDC864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159163-04B4-24D1-EB3B-A7147EEE1E31}"/>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3564090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EA6B0-ACA8-02B4-1AB7-623AFBC949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5BBC2E6-0430-6E4E-A86F-C825F5C7B8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C0B1802-BF37-B563-4180-55F1E4AA2A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38D195-9020-0BE7-1A53-1F38F92A2CB4}"/>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6" name="Footer Placeholder 5">
            <a:extLst>
              <a:ext uri="{FF2B5EF4-FFF2-40B4-BE49-F238E27FC236}">
                <a16:creationId xmlns:a16="http://schemas.microsoft.com/office/drawing/2014/main" id="{8F875D6A-F82D-1A2B-2A97-EA3CCF9C6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B3AE1-A1C8-2520-F5A2-0A9C389D62D7}"/>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66347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EE530-9396-22FB-7F01-31E82CE6B4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28DAB64-97F4-8673-CE38-04A0920A2A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781681-473F-3667-1719-0EF7A3F682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56CB113-36BA-41C7-8EE7-9F93ACCE3EE0}"/>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6" name="Footer Placeholder 5">
            <a:extLst>
              <a:ext uri="{FF2B5EF4-FFF2-40B4-BE49-F238E27FC236}">
                <a16:creationId xmlns:a16="http://schemas.microsoft.com/office/drawing/2014/main" id="{981A7F09-1CA8-D812-A17D-89E94008F5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A96171-431B-FDAB-F262-3BE081E68B0A}"/>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645061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374A1-1E44-1E56-AE66-66DFE9B6452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597EB33-3EE4-DB30-CB81-7B47B1CF46B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A856B36-686A-A899-D249-C05280BB6FF0}"/>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5" name="Footer Placeholder 4">
            <a:extLst>
              <a:ext uri="{FF2B5EF4-FFF2-40B4-BE49-F238E27FC236}">
                <a16:creationId xmlns:a16="http://schemas.microsoft.com/office/drawing/2014/main" id="{C08366DB-7639-9FFC-455C-812DC5F1D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41BAE-5FFD-75C6-8D73-12842DF52356}"/>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686267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390D5B-98D7-B008-8842-EFF2EAFCAC2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0B7F255-8A61-F11F-0483-CC9828D0673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301E161-7C01-4DBF-0460-CC7A9EABD170}"/>
              </a:ext>
            </a:extLst>
          </p:cNvPr>
          <p:cNvSpPr>
            <a:spLocks noGrp="1"/>
          </p:cNvSpPr>
          <p:nvPr>
            <p:ph type="dt" sz="half" idx="10"/>
          </p:nvPr>
        </p:nvSpPr>
        <p:spPr/>
        <p:txBody>
          <a:bodyPr/>
          <a:lstStyle/>
          <a:p>
            <a:fld id="{1020A47A-C757-7F41-96D7-00AFAF5673D0}" type="datetimeFigureOut">
              <a:rPr lang="en-US" smtClean="0"/>
              <a:t>10/12/23</a:t>
            </a:fld>
            <a:endParaRPr lang="en-US"/>
          </a:p>
        </p:txBody>
      </p:sp>
      <p:sp>
        <p:nvSpPr>
          <p:cNvPr id="5" name="Footer Placeholder 4">
            <a:extLst>
              <a:ext uri="{FF2B5EF4-FFF2-40B4-BE49-F238E27FC236}">
                <a16:creationId xmlns:a16="http://schemas.microsoft.com/office/drawing/2014/main" id="{C70383FE-411A-9876-540D-0B3A11E00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E3485-9B60-06C8-088C-67E92D502695}"/>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564957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DBF6EA-F7E9-F8CF-6261-1E5DEDE31A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3D4924F-8C7D-9018-B378-5317F23950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92589F6-8E93-955D-22E6-D25E2C5C73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20A47A-C757-7F41-96D7-00AFAF5673D0}" type="datetimeFigureOut">
              <a:rPr lang="en-US" smtClean="0"/>
              <a:t>10/12/23</a:t>
            </a:fld>
            <a:endParaRPr lang="en-US"/>
          </a:p>
        </p:txBody>
      </p:sp>
      <p:sp>
        <p:nvSpPr>
          <p:cNvPr id="5" name="Footer Placeholder 4">
            <a:extLst>
              <a:ext uri="{FF2B5EF4-FFF2-40B4-BE49-F238E27FC236}">
                <a16:creationId xmlns:a16="http://schemas.microsoft.com/office/drawing/2014/main" id="{38134B5E-49C0-7408-0218-03CE8697DD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D8093E-5132-05E7-DC77-3BD454F944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61285F-9BD9-8F4D-B53E-E6DA2974EAC3}" type="slidenum">
              <a:rPr lang="en-US" smtClean="0"/>
              <a:t>‹#›</a:t>
            </a:fld>
            <a:endParaRPr lang="en-US"/>
          </a:p>
        </p:txBody>
      </p:sp>
    </p:spTree>
    <p:extLst>
      <p:ext uri="{BB962C8B-B14F-4D97-AF65-F5344CB8AC3E}">
        <p14:creationId xmlns:p14="http://schemas.microsoft.com/office/powerpoint/2010/main" val="1210429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A212-CD23-E946-FF05-D3698D94E41B}"/>
              </a:ext>
            </a:extLst>
          </p:cNvPr>
          <p:cNvSpPr>
            <a:spLocks noGrp="1"/>
          </p:cNvSpPr>
          <p:nvPr>
            <p:ph type="title"/>
          </p:nvPr>
        </p:nvSpPr>
        <p:spPr/>
        <p:txBody>
          <a:bodyPr/>
          <a:lstStyle/>
          <a:p>
            <a:r>
              <a:rPr lang="en-US" dirty="0"/>
              <a:t>Susan Askew</a:t>
            </a:r>
          </a:p>
        </p:txBody>
      </p:sp>
      <p:sp>
        <p:nvSpPr>
          <p:cNvPr id="3" name="Content Placeholder 2">
            <a:extLst>
              <a:ext uri="{FF2B5EF4-FFF2-40B4-BE49-F238E27FC236}">
                <a16:creationId xmlns:a16="http://schemas.microsoft.com/office/drawing/2014/main" id="{020E033D-FC39-B147-FD0A-71A6D1054818}"/>
              </a:ext>
            </a:extLst>
          </p:cNvPr>
          <p:cNvSpPr>
            <a:spLocks noGrp="1"/>
          </p:cNvSpPr>
          <p:nvPr>
            <p:ph idx="1"/>
          </p:nvPr>
        </p:nvSpPr>
        <p:spPr>
          <a:xfrm>
            <a:off x="838200" y="1520328"/>
            <a:ext cx="10515600" cy="4656635"/>
          </a:xfrm>
        </p:spPr>
        <p:txBody>
          <a:bodyPr>
            <a:noAutofit/>
          </a:bodyPr>
          <a:lstStyle/>
          <a:p>
            <a:pPr marL="0" indent="0">
              <a:buNone/>
            </a:pPr>
            <a:r>
              <a:rPr lang="en-US" sz="8800" dirty="0"/>
              <a:t>Visual art for social justice and change: developing a method.</a:t>
            </a:r>
          </a:p>
        </p:txBody>
      </p:sp>
    </p:spTree>
    <p:extLst>
      <p:ext uri="{BB962C8B-B14F-4D97-AF65-F5344CB8AC3E}">
        <p14:creationId xmlns:p14="http://schemas.microsoft.com/office/powerpoint/2010/main" val="2238818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B8F43-FAB0-4A23-C81C-78B3D61A8A59}"/>
              </a:ext>
            </a:extLst>
          </p:cNvPr>
          <p:cNvSpPr>
            <a:spLocks noGrp="1"/>
          </p:cNvSpPr>
          <p:nvPr>
            <p:ph type="ctrTitle"/>
          </p:nvPr>
        </p:nvSpPr>
        <p:spPr>
          <a:xfrm>
            <a:off x="1524000" y="1122363"/>
            <a:ext cx="9144000" cy="4269444"/>
          </a:xfrm>
        </p:spPr>
        <p:txBody>
          <a:bodyPr>
            <a:normAutofit/>
          </a:bodyPr>
          <a:lstStyle/>
          <a:p>
            <a:endParaRPr lang="en-US" sz="2800" dirty="0"/>
          </a:p>
        </p:txBody>
      </p:sp>
      <p:sp>
        <p:nvSpPr>
          <p:cNvPr id="3" name="Subtitle 2">
            <a:extLst>
              <a:ext uri="{FF2B5EF4-FFF2-40B4-BE49-F238E27FC236}">
                <a16:creationId xmlns:a16="http://schemas.microsoft.com/office/drawing/2014/main" id="{8636295D-8077-0174-C311-3983B186995E}"/>
              </a:ext>
            </a:extLst>
          </p:cNvPr>
          <p:cNvSpPr>
            <a:spLocks noGrp="1"/>
          </p:cNvSpPr>
          <p:nvPr>
            <p:ph type="subTitle" idx="1"/>
          </p:nvPr>
        </p:nvSpPr>
        <p:spPr>
          <a:xfrm>
            <a:off x="1313793" y="336331"/>
            <a:ext cx="9354207" cy="6201103"/>
          </a:xfrm>
        </p:spPr>
        <p:txBody>
          <a:bodyPr>
            <a:normAutofit fontScale="92500" lnSpcReduction="10000"/>
          </a:bodyPr>
          <a:lstStyle/>
          <a:p>
            <a:pPr algn="l"/>
            <a:r>
              <a:rPr lang="en-US" sz="3500" dirty="0">
                <a:latin typeface="+mj-lt"/>
              </a:rPr>
              <a:t>RESEARCH QUESTION (progressive narrowing)</a:t>
            </a:r>
          </a:p>
          <a:p>
            <a:pPr algn="l"/>
            <a:endParaRPr lang="en-US" sz="3500" dirty="0">
              <a:latin typeface="+mj-lt"/>
            </a:endParaRPr>
          </a:p>
          <a:p>
            <a:pPr algn="l"/>
            <a:r>
              <a:rPr lang="en-US" dirty="0"/>
              <a:t>1.How can </a:t>
            </a:r>
            <a:r>
              <a:rPr lang="en-US" b="1" dirty="0"/>
              <a:t>artistic interventions </a:t>
            </a:r>
            <a:r>
              <a:rPr lang="en-US" dirty="0"/>
              <a:t>interrupt the iconography of oppression, objectification, invisibility (as subjects) and </a:t>
            </a:r>
            <a:r>
              <a:rPr lang="en-US" b="1" dirty="0"/>
              <a:t>discourses of violence</a:t>
            </a:r>
            <a:r>
              <a:rPr lang="en-US" dirty="0"/>
              <a:t>, in our societies, </a:t>
            </a:r>
            <a:r>
              <a:rPr lang="en-US" b="1" dirty="0"/>
              <a:t>towards non-human animals</a:t>
            </a:r>
            <a:r>
              <a:rPr lang="en-US" dirty="0"/>
              <a:t>?</a:t>
            </a:r>
          </a:p>
          <a:p>
            <a:pPr algn="l"/>
            <a:endParaRPr lang="en-US" dirty="0"/>
          </a:p>
          <a:p>
            <a:pPr algn="l"/>
            <a:r>
              <a:rPr lang="en-US" dirty="0"/>
              <a:t>2. How can </a:t>
            </a:r>
            <a:r>
              <a:rPr lang="en-US" b="1" dirty="0"/>
              <a:t>installation</a:t>
            </a:r>
            <a:r>
              <a:rPr lang="en-US" dirty="0"/>
              <a:t> interrupt the iconography of oppression, objectification, invisibility (as subjects) and </a:t>
            </a:r>
            <a:r>
              <a:rPr lang="en-US" b="1" dirty="0"/>
              <a:t>discourses of violence</a:t>
            </a:r>
            <a:r>
              <a:rPr lang="en-US" dirty="0"/>
              <a:t>, in our societies, towards </a:t>
            </a:r>
            <a:r>
              <a:rPr lang="en-US" b="1" dirty="0"/>
              <a:t>non-human animals</a:t>
            </a:r>
            <a:r>
              <a:rPr lang="en-US" dirty="0"/>
              <a:t>?</a:t>
            </a:r>
          </a:p>
          <a:p>
            <a:pPr algn="l"/>
            <a:endParaRPr lang="en-US" dirty="0"/>
          </a:p>
          <a:p>
            <a:pPr algn="l"/>
            <a:r>
              <a:rPr lang="en-US" dirty="0"/>
              <a:t>3. How can </a:t>
            </a:r>
            <a:r>
              <a:rPr lang="en-US" b="1" dirty="0"/>
              <a:t>installation and </a:t>
            </a:r>
            <a:r>
              <a:rPr lang="en-US" b="1" dirty="0" err="1"/>
              <a:t>fictioning</a:t>
            </a:r>
            <a:r>
              <a:rPr lang="en-US" b="1" dirty="0"/>
              <a:t> </a:t>
            </a:r>
            <a:r>
              <a:rPr lang="en-US" dirty="0"/>
              <a:t>interrupt the iconography of oppression, objectification, invisibility (as subjects) and </a:t>
            </a:r>
            <a:r>
              <a:rPr lang="en-US" b="1" dirty="0"/>
              <a:t>discourses of violence</a:t>
            </a:r>
            <a:r>
              <a:rPr lang="en-US" dirty="0"/>
              <a:t>, in our societies, </a:t>
            </a:r>
            <a:r>
              <a:rPr lang="en-US" b="1" dirty="0"/>
              <a:t>towards non-human animals</a:t>
            </a:r>
            <a:r>
              <a:rPr lang="en-US" dirty="0"/>
              <a:t>?</a:t>
            </a:r>
          </a:p>
          <a:p>
            <a:pPr algn="l"/>
            <a:endParaRPr lang="en-US" dirty="0"/>
          </a:p>
          <a:p>
            <a:pPr algn="l"/>
            <a:r>
              <a:rPr lang="en-US" dirty="0"/>
              <a:t>4. How can </a:t>
            </a:r>
            <a:r>
              <a:rPr lang="en-US" b="1" dirty="0"/>
              <a:t>installation and </a:t>
            </a:r>
            <a:r>
              <a:rPr lang="en-US" b="1" dirty="0" err="1"/>
              <a:t>fictioning</a:t>
            </a:r>
            <a:r>
              <a:rPr lang="en-US" b="1" dirty="0"/>
              <a:t> </a:t>
            </a:r>
            <a:r>
              <a:rPr lang="en-US" dirty="0"/>
              <a:t>interrupt the iconography of oppression, objectification, invisibility (as subjects) and </a:t>
            </a:r>
            <a:r>
              <a:rPr lang="en-US" b="1" dirty="0"/>
              <a:t>discourses of violence </a:t>
            </a:r>
            <a:r>
              <a:rPr lang="en-US" dirty="0"/>
              <a:t>toward  </a:t>
            </a:r>
            <a:r>
              <a:rPr lang="en-US" b="1" dirty="0"/>
              <a:t>non-human and human animals in </a:t>
            </a:r>
            <a:r>
              <a:rPr lang="en-US" b="1" dirty="0" err="1"/>
              <a:t>biocapitalism</a:t>
            </a:r>
            <a:r>
              <a:rPr lang="en-US" dirty="0"/>
              <a:t>?</a:t>
            </a:r>
          </a:p>
        </p:txBody>
      </p:sp>
    </p:spTree>
    <p:extLst>
      <p:ext uri="{BB962C8B-B14F-4D97-AF65-F5344CB8AC3E}">
        <p14:creationId xmlns:p14="http://schemas.microsoft.com/office/powerpoint/2010/main" val="4031787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74E3A-6E63-AE4F-9468-23FF74F9545B}"/>
              </a:ext>
            </a:extLst>
          </p:cNvPr>
          <p:cNvSpPr>
            <a:spLocks noGrp="1"/>
          </p:cNvSpPr>
          <p:nvPr>
            <p:ph type="title"/>
          </p:nvPr>
        </p:nvSpPr>
        <p:spPr/>
        <p:txBody>
          <a:bodyPr/>
          <a:lstStyle/>
          <a:p>
            <a:r>
              <a:rPr lang="en-US" dirty="0"/>
              <a:t>AIMS</a:t>
            </a:r>
          </a:p>
        </p:txBody>
      </p:sp>
      <p:sp>
        <p:nvSpPr>
          <p:cNvPr id="3" name="Content Placeholder 2">
            <a:extLst>
              <a:ext uri="{FF2B5EF4-FFF2-40B4-BE49-F238E27FC236}">
                <a16:creationId xmlns:a16="http://schemas.microsoft.com/office/drawing/2014/main" id="{5F57B1AD-8F9C-2637-AC93-A58F10A5DFAA}"/>
              </a:ext>
            </a:extLst>
          </p:cNvPr>
          <p:cNvSpPr>
            <a:spLocks noGrp="1"/>
          </p:cNvSpPr>
          <p:nvPr>
            <p:ph idx="1"/>
          </p:nvPr>
        </p:nvSpPr>
        <p:spPr>
          <a:xfrm>
            <a:off x="838200" y="1376856"/>
            <a:ext cx="10515600" cy="5328744"/>
          </a:xfrm>
        </p:spPr>
        <p:txBody>
          <a:bodyPr>
            <a:normAutofit/>
          </a:bodyPr>
          <a:lstStyle/>
          <a:p>
            <a:pPr marL="0" indent="0">
              <a:buNone/>
            </a:pPr>
            <a:br>
              <a:rPr lang="en-GB" dirty="0"/>
            </a:br>
            <a:r>
              <a:rPr lang="en-GB" b="0" i="0" u="none" strike="noStrike" dirty="0">
                <a:solidFill>
                  <a:srgbClr val="383838"/>
                </a:solidFill>
                <a:effectLst/>
                <a:latin typeface="Georgia" panose="02040502050405020303" pitchFamily="18" charset="0"/>
              </a:rPr>
              <a:t>– How can I synthesise social critique with emotional experience?</a:t>
            </a:r>
            <a:br>
              <a:rPr lang="en-GB" dirty="0"/>
            </a:br>
            <a:r>
              <a:rPr lang="en-GB" b="0" i="0" u="none" strike="noStrike" dirty="0">
                <a:solidFill>
                  <a:srgbClr val="383838"/>
                </a:solidFill>
                <a:effectLst/>
                <a:latin typeface="Georgia" panose="02040502050405020303" pitchFamily="18" charset="0"/>
              </a:rPr>
              <a:t>– How can I synthesise a focus on subject and on process/materiality?</a:t>
            </a:r>
            <a:br>
              <a:rPr lang="en-GB" dirty="0"/>
            </a:br>
            <a:r>
              <a:rPr lang="en-GB" b="0" i="0" u="none" strike="noStrike" dirty="0">
                <a:solidFill>
                  <a:srgbClr val="383838"/>
                </a:solidFill>
                <a:effectLst/>
                <a:latin typeface="Georgia" panose="02040502050405020303" pitchFamily="18" charset="0"/>
              </a:rPr>
              <a:t>– How can drawing be used as a research method that contributes to new knowledge (rather than draws on knowledge already in the public sphere) (</a:t>
            </a:r>
            <a:r>
              <a:rPr lang="en-GB" b="0" i="0" u="none" strike="noStrike" dirty="0" err="1">
                <a:solidFill>
                  <a:srgbClr val="383838"/>
                </a:solidFill>
                <a:effectLst/>
                <a:latin typeface="Georgia" panose="02040502050405020303" pitchFamily="18" charset="0"/>
              </a:rPr>
              <a:t>Simoniti</a:t>
            </a:r>
            <a:r>
              <a:rPr lang="en-GB" b="0" i="0" u="none" strike="noStrike" dirty="0">
                <a:solidFill>
                  <a:srgbClr val="383838"/>
                </a:solidFill>
                <a:effectLst/>
                <a:latin typeface="Georgia" panose="02040502050405020303" pitchFamily="18" charset="0"/>
              </a:rPr>
              <a:t>, 2021)</a:t>
            </a:r>
            <a:br>
              <a:rPr lang="en-GB" dirty="0"/>
            </a:br>
            <a:r>
              <a:rPr lang="en-GB" b="0" i="0" u="none" strike="noStrike" dirty="0">
                <a:solidFill>
                  <a:srgbClr val="383838"/>
                </a:solidFill>
                <a:effectLst/>
                <a:latin typeface="Georgia" panose="02040502050405020303" pitchFamily="18" charset="0"/>
              </a:rPr>
              <a:t>– How can I bring my drawing into the public sphere and move toward a dialogic practice (Kester, ‘Conversation Pieces’ p. 23: dialogic art necessitates a shift in our understanding of what art is – away from the visual and sensory (which are individual experiences) and toward discursive exchange and negotiation).</a:t>
            </a:r>
          </a:p>
          <a:p>
            <a:pPr marL="0" indent="0">
              <a:buNone/>
            </a:pPr>
            <a:r>
              <a:rPr lang="en-GB" dirty="0">
                <a:solidFill>
                  <a:srgbClr val="383838"/>
                </a:solidFill>
                <a:latin typeface="Georgia" panose="02040502050405020303" pitchFamily="18" charset="0"/>
              </a:rPr>
              <a:t>- What can I contribute to knowledge about art-as-research?</a:t>
            </a:r>
            <a:endParaRPr lang="en-GB" b="0" i="0" u="none" strike="noStrike" dirty="0">
              <a:solidFill>
                <a:srgbClr val="383838"/>
              </a:solidFill>
              <a:effectLst/>
              <a:latin typeface="Georgia" panose="02040502050405020303" pitchFamily="18" charset="0"/>
            </a:endParaRPr>
          </a:p>
          <a:p>
            <a:pPr marL="0" indent="0">
              <a:buNone/>
            </a:pPr>
            <a:endParaRPr lang="en-US" dirty="0"/>
          </a:p>
        </p:txBody>
      </p:sp>
    </p:spTree>
    <p:extLst>
      <p:ext uri="{BB962C8B-B14F-4D97-AF65-F5344CB8AC3E}">
        <p14:creationId xmlns:p14="http://schemas.microsoft.com/office/powerpoint/2010/main" val="4068878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49217-5F88-541B-CF8D-65AB297929B5}"/>
              </a:ext>
            </a:extLst>
          </p:cNvPr>
          <p:cNvSpPr>
            <a:spLocks noGrp="1"/>
          </p:cNvSpPr>
          <p:nvPr>
            <p:ph type="title"/>
          </p:nvPr>
        </p:nvSpPr>
        <p:spPr/>
        <p:txBody>
          <a:bodyPr/>
          <a:lstStyle/>
          <a:p>
            <a:r>
              <a:rPr lang="en-US" dirty="0"/>
              <a:t>THEORY</a:t>
            </a:r>
          </a:p>
        </p:txBody>
      </p:sp>
      <p:sp>
        <p:nvSpPr>
          <p:cNvPr id="3" name="Content Placeholder 2">
            <a:extLst>
              <a:ext uri="{FF2B5EF4-FFF2-40B4-BE49-F238E27FC236}">
                <a16:creationId xmlns:a16="http://schemas.microsoft.com/office/drawing/2014/main" id="{647E8DBD-BD31-4985-7979-800E7E674EC6}"/>
              </a:ext>
            </a:extLst>
          </p:cNvPr>
          <p:cNvSpPr>
            <a:spLocks noGrp="1"/>
          </p:cNvSpPr>
          <p:nvPr>
            <p:ph idx="1"/>
          </p:nvPr>
        </p:nvSpPr>
        <p:spPr>
          <a:xfrm>
            <a:off x="838200" y="1303282"/>
            <a:ext cx="10515600" cy="5339255"/>
          </a:xfrm>
        </p:spPr>
        <p:txBody>
          <a:bodyPr/>
          <a:lstStyle/>
          <a:p>
            <a:pPr marL="0" indent="0">
              <a:buNone/>
            </a:pPr>
            <a:r>
              <a:rPr lang="en-GB" b="0" i="0" u="none" strike="noStrike" dirty="0">
                <a:solidFill>
                  <a:srgbClr val="383838"/>
                </a:solidFill>
                <a:effectLst/>
                <a:latin typeface="Georgia" panose="02040502050405020303" pitchFamily="18" charset="0"/>
              </a:rPr>
              <a:t>- I see the expanded field of drawing, including installation and </a:t>
            </a:r>
            <a:r>
              <a:rPr lang="en-GB" b="0" i="0" u="none" strike="noStrike" dirty="0" err="1">
                <a:solidFill>
                  <a:srgbClr val="383838"/>
                </a:solidFill>
                <a:effectLst/>
                <a:latin typeface="Georgia" panose="02040502050405020303" pitchFamily="18" charset="0"/>
              </a:rPr>
              <a:t>fictioning</a:t>
            </a:r>
            <a:r>
              <a:rPr lang="en-GB" b="0" i="0" u="none" strike="noStrike" dirty="0">
                <a:solidFill>
                  <a:srgbClr val="383838"/>
                </a:solidFill>
                <a:effectLst/>
                <a:latin typeface="Georgia" panose="02040502050405020303" pitchFamily="18" charset="0"/>
              </a:rPr>
              <a:t>, as research methods to identify/explore/critique dominant controlling discourses; to try to ‘see’ differently and make the invisible, visible. </a:t>
            </a:r>
          </a:p>
          <a:p>
            <a:pPr marL="0" indent="0">
              <a:buNone/>
            </a:pPr>
            <a:r>
              <a:rPr lang="en-GB" dirty="0">
                <a:solidFill>
                  <a:srgbClr val="383838"/>
                </a:solidFill>
                <a:latin typeface="Georgia" panose="02040502050405020303" pitchFamily="18" charset="0"/>
              </a:rPr>
              <a:t>- </a:t>
            </a:r>
            <a:r>
              <a:rPr lang="en-GB" b="0" i="0" u="none" strike="noStrike" dirty="0">
                <a:solidFill>
                  <a:srgbClr val="383838"/>
                </a:solidFill>
                <a:effectLst/>
                <a:latin typeface="Georgia" panose="02040502050405020303" pitchFamily="18" charset="0"/>
              </a:rPr>
              <a:t>I am influenced by </a:t>
            </a:r>
            <a:r>
              <a:rPr lang="en-GB" b="1" i="0" u="none" strike="noStrike" dirty="0">
                <a:solidFill>
                  <a:srgbClr val="383838"/>
                </a:solidFill>
                <a:effectLst/>
                <a:latin typeface="Georgia" panose="02040502050405020303" pitchFamily="18" charset="0"/>
              </a:rPr>
              <a:t>Foucauldian critical discourse analysis </a:t>
            </a:r>
            <a:r>
              <a:rPr lang="en-GB" b="0" i="0" u="none" strike="noStrike" dirty="0">
                <a:solidFill>
                  <a:srgbClr val="383838"/>
                </a:solidFill>
                <a:effectLst/>
                <a:latin typeface="Georgia" panose="02040502050405020303" pitchFamily="18" charset="0"/>
              </a:rPr>
              <a:t>(</a:t>
            </a:r>
            <a:r>
              <a:rPr lang="en-GB" b="0" i="0" u="none" strike="noStrike" dirty="0" err="1">
                <a:solidFill>
                  <a:srgbClr val="383838"/>
                </a:solidFill>
                <a:effectLst/>
                <a:latin typeface="Georgia" panose="02040502050405020303" pitchFamily="18" charset="0"/>
              </a:rPr>
              <a:t>Arribas-Ayllon</a:t>
            </a:r>
            <a:r>
              <a:rPr lang="en-GB" b="0" i="0" u="none" strike="noStrike" dirty="0">
                <a:solidFill>
                  <a:srgbClr val="383838"/>
                </a:solidFill>
                <a:effectLst/>
                <a:latin typeface="Georgia" panose="02040502050405020303" pitchFamily="18" charset="0"/>
              </a:rPr>
              <a:t> and Walkerdine, 2008); </a:t>
            </a:r>
            <a:r>
              <a:rPr lang="en-GB" b="1" i="0" u="none" strike="noStrike" dirty="0">
                <a:solidFill>
                  <a:srgbClr val="383838"/>
                </a:solidFill>
                <a:effectLst/>
                <a:latin typeface="Georgia" panose="02040502050405020303" pitchFamily="18" charset="0"/>
              </a:rPr>
              <a:t>Post- humanism </a:t>
            </a:r>
            <a:r>
              <a:rPr lang="en-GB" b="0" i="0" u="none" strike="noStrike" dirty="0">
                <a:solidFill>
                  <a:srgbClr val="383838"/>
                </a:solidFill>
                <a:effectLst/>
                <a:latin typeface="Georgia" panose="02040502050405020303" pitchFamily="18" charset="0"/>
              </a:rPr>
              <a:t>and </a:t>
            </a:r>
            <a:r>
              <a:rPr lang="en-GB" b="1" i="0" u="none" strike="noStrike" dirty="0">
                <a:solidFill>
                  <a:srgbClr val="383838"/>
                </a:solidFill>
                <a:effectLst/>
                <a:latin typeface="Georgia" panose="02040502050405020303" pitchFamily="18" charset="0"/>
              </a:rPr>
              <a:t>post-anthropocentric theory </a:t>
            </a:r>
            <a:r>
              <a:rPr lang="en-GB" b="0" i="0" u="none" strike="noStrike" dirty="0">
                <a:solidFill>
                  <a:srgbClr val="383838"/>
                </a:solidFill>
                <a:effectLst/>
                <a:latin typeface="Georgia" panose="02040502050405020303" pitchFamily="18" charset="0"/>
              </a:rPr>
              <a:t>(Haraway, 1988, </a:t>
            </a:r>
            <a:r>
              <a:rPr lang="en-GB" b="0" i="0" u="none" strike="noStrike" dirty="0" err="1">
                <a:solidFill>
                  <a:srgbClr val="383838"/>
                </a:solidFill>
                <a:effectLst/>
                <a:latin typeface="Georgia" panose="02040502050405020303" pitchFamily="18" charset="0"/>
              </a:rPr>
              <a:t>Braidotti</a:t>
            </a:r>
            <a:r>
              <a:rPr lang="en-GB" b="0" i="0" u="none" strike="noStrike" dirty="0">
                <a:solidFill>
                  <a:srgbClr val="383838"/>
                </a:solidFill>
                <a:effectLst/>
                <a:latin typeface="Georgia" panose="02040502050405020303" pitchFamily="18" charset="0"/>
              </a:rPr>
              <a:t>, 2021), which questions the assumption of human supremacy over the living world; and importantly for my current work, </a:t>
            </a:r>
            <a:r>
              <a:rPr lang="en-GB" b="1" i="0" u="none" strike="noStrike" dirty="0">
                <a:solidFill>
                  <a:srgbClr val="383838"/>
                </a:solidFill>
                <a:effectLst/>
                <a:latin typeface="Georgia" panose="02040502050405020303" pitchFamily="18" charset="0"/>
              </a:rPr>
              <a:t>Critical  Animal  Studies </a:t>
            </a:r>
            <a:r>
              <a:rPr lang="en-GB" b="0" i="0" u="none" strike="noStrike" dirty="0">
                <a:solidFill>
                  <a:srgbClr val="383838"/>
                </a:solidFill>
                <a:effectLst/>
                <a:latin typeface="Georgia" panose="02040502050405020303" pitchFamily="18" charset="0"/>
              </a:rPr>
              <a:t>(Best et al , 2007). </a:t>
            </a:r>
            <a:endParaRPr lang="en-US" dirty="0"/>
          </a:p>
        </p:txBody>
      </p:sp>
    </p:spTree>
    <p:extLst>
      <p:ext uri="{BB962C8B-B14F-4D97-AF65-F5344CB8AC3E}">
        <p14:creationId xmlns:p14="http://schemas.microsoft.com/office/powerpoint/2010/main" val="3822950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4ACF-DC69-09FF-82C0-7ECADC8DC26A}"/>
              </a:ext>
            </a:extLst>
          </p:cNvPr>
          <p:cNvSpPr>
            <a:spLocks noGrp="1"/>
          </p:cNvSpPr>
          <p:nvPr>
            <p:ph type="title"/>
          </p:nvPr>
        </p:nvSpPr>
        <p:spPr>
          <a:xfrm>
            <a:off x="838200" y="365126"/>
            <a:ext cx="10515600" cy="759482"/>
          </a:xfrm>
        </p:spPr>
        <p:txBody>
          <a:bodyPr/>
          <a:lstStyle/>
          <a:p>
            <a:r>
              <a:rPr lang="en-GB" b="0" i="0" u="none" strike="noStrike" dirty="0">
                <a:solidFill>
                  <a:srgbClr val="383838"/>
                </a:solidFill>
                <a:effectLst/>
                <a:latin typeface="Georgia" panose="02040502050405020303" pitchFamily="18" charset="0"/>
              </a:rPr>
              <a:t>Methods:</a:t>
            </a:r>
            <a:endParaRPr lang="en-US" dirty="0"/>
          </a:p>
        </p:txBody>
      </p:sp>
      <p:sp>
        <p:nvSpPr>
          <p:cNvPr id="3" name="Content Placeholder 2">
            <a:extLst>
              <a:ext uri="{FF2B5EF4-FFF2-40B4-BE49-F238E27FC236}">
                <a16:creationId xmlns:a16="http://schemas.microsoft.com/office/drawing/2014/main" id="{03A01DEA-0596-7CC9-4316-35C94DB74180}"/>
              </a:ext>
            </a:extLst>
          </p:cNvPr>
          <p:cNvSpPr>
            <a:spLocks noGrp="1"/>
          </p:cNvSpPr>
          <p:nvPr>
            <p:ph idx="1"/>
          </p:nvPr>
        </p:nvSpPr>
        <p:spPr>
          <a:xfrm>
            <a:off x="396607" y="1040523"/>
            <a:ext cx="10957193" cy="5679765"/>
          </a:xfrm>
        </p:spPr>
        <p:txBody>
          <a:bodyPr>
            <a:normAutofit fontScale="85000" lnSpcReduction="10000"/>
          </a:bodyPr>
          <a:lstStyle/>
          <a:p>
            <a:pPr marL="0" indent="0">
              <a:buNone/>
            </a:pPr>
            <a:r>
              <a:rPr lang="en-GB" b="0" i="0" u="none" strike="noStrike" dirty="0">
                <a:solidFill>
                  <a:srgbClr val="383838"/>
                </a:solidFill>
                <a:effectLst/>
                <a:latin typeface="Georgia" panose="02040502050405020303" pitchFamily="18" charset="0"/>
              </a:rPr>
              <a:t>Over the last year I have moved toward combining two methods:</a:t>
            </a:r>
          </a:p>
          <a:p>
            <a:pPr marL="0" indent="0">
              <a:buNone/>
            </a:pPr>
            <a:br>
              <a:rPr lang="en-GB" dirty="0"/>
            </a:br>
            <a:r>
              <a:rPr lang="en-GB" b="0" i="0" u="none" strike="noStrike" dirty="0">
                <a:solidFill>
                  <a:srgbClr val="383838"/>
                </a:solidFill>
                <a:effectLst/>
                <a:latin typeface="Georgia" panose="02040502050405020303" pitchFamily="18" charset="0"/>
              </a:rPr>
              <a:t>1. </a:t>
            </a:r>
            <a:r>
              <a:rPr lang="en-GB" b="1" i="0" u="none" strike="noStrike" dirty="0">
                <a:solidFill>
                  <a:srgbClr val="383838"/>
                </a:solidFill>
                <a:effectLst/>
                <a:latin typeface="Georgia" panose="02040502050405020303" pitchFamily="18" charset="0"/>
              </a:rPr>
              <a:t>Experiments in imagining otherwise</a:t>
            </a:r>
            <a:r>
              <a:rPr lang="en-GB" b="0" i="0" u="none" strike="noStrike" dirty="0">
                <a:solidFill>
                  <a:srgbClr val="383838"/>
                </a:solidFill>
                <a:effectLst/>
                <a:latin typeface="Georgia" panose="02040502050405020303" pitchFamily="18" charset="0"/>
              </a:rPr>
              <a:t>/</a:t>
            </a:r>
            <a:r>
              <a:rPr lang="en-GB" b="1" i="0" u="none" strike="noStrike" dirty="0" err="1">
                <a:solidFill>
                  <a:srgbClr val="383838"/>
                </a:solidFill>
                <a:effectLst/>
                <a:latin typeface="Georgia" panose="02040502050405020303" pitchFamily="18" charset="0"/>
              </a:rPr>
              <a:t>fictioning</a:t>
            </a:r>
            <a:r>
              <a:rPr lang="en-GB" b="0" i="0" u="none" strike="noStrike" dirty="0">
                <a:solidFill>
                  <a:srgbClr val="383838"/>
                </a:solidFill>
                <a:effectLst/>
                <a:latin typeface="Georgia" panose="02040502050405020303" pitchFamily="18" charset="0"/>
              </a:rPr>
              <a:t> – I imagine a Museum of Human Violence, conceived ‘Post-Rupture’ that celebrates the opening of its ‘latest’ gallery in the year </a:t>
            </a:r>
            <a:r>
              <a:rPr lang="en-GB" b="1" i="0" u="none" strike="noStrike" dirty="0">
                <a:solidFill>
                  <a:srgbClr val="383838"/>
                </a:solidFill>
                <a:effectLst/>
                <a:latin typeface="Georgia" panose="02040502050405020303" pitchFamily="18" charset="0"/>
              </a:rPr>
              <a:t>2063</a:t>
            </a:r>
            <a:r>
              <a:rPr lang="en-GB" b="0" i="0" u="none" strike="noStrike" dirty="0">
                <a:solidFill>
                  <a:srgbClr val="383838"/>
                </a:solidFill>
                <a:effectLst/>
                <a:latin typeface="Georgia" panose="02040502050405020303" pitchFamily="18" charset="0"/>
              </a:rPr>
              <a:t>. Crucially, by ‘</a:t>
            </a:r>
            <a:r>
              <a:rPr lang="en-GB" b="0" i="0" u="none" strike="noStrike" dirty="0" err="1">
                <a:solidFill>
                  <a:srgbClr val="383838"/>
                </a:solidFill>
                <a:effectLst/>
                <a:latin typeface="Georgia" panose="02040502050405020303" pitchFamily="18" charset="0"/>
              </a:rPr>
              <a:t>fictioning</a:t>
            </a:r>
            <a:r>
              <a:rPr lang="en-GB" b="0" i="0" u="none" strike="noStrike" dirty="0">
                <a:solidFill>
                  <a:srgbClr val="383838"/>
                </a:solidFill>
                <a:effectLst/>
                <a:latin typeface="Georgia" panose="02040502050405020303" pitchFamily="18" charset="0"/>
              </a:rPr>
              <a:t>’ the future as a time in which human violence has ended, I argue that this work is hopeful. </a:t>
            </a:r>
          </a:p>
          <a:p>
            <a:pPr marL="0" indent="0">
              <a:buNone/>
            </a:pPr>
            <a:br>
              <a:rPr lang="en-GB" dirty="0"/>
            </a:br>
            <a:r>
              <a:rPr lang="en-GB" b="0" i="0" u="none" strike="noStrike" dirty="0">
                <a:solidFill>
                  <a:srgbClr val="383838"/>
                </a:solidFill>
                <a:effectLst/>
                <a:latin typeface="Georgia" panose="02040502050405020303" pitchFamily="18" charset="0"/>
              </a:rPr>
              <a:t>2. </a:t>
            </a:r>
            <a:r>
              <a:rPr lang="en-GB" b="1" i="0" u="none" strike="noStrike" dirty="0">
                <a:solidFill>
                  <a:srgbClr val="383838"/>
                </a:solidFill>
                <a:effectLst/>
                <a:latin typeface="Georgia" panose="02040502050405020303" pitchFamily="18" charset="0"/>
              </a:rPr>
              <a:t>Installation</a:t>
            </a:r>
            <a:r>
              <a:rPr lang="en-GB" b="0" i="0" u="none" strike="noStrike" dirty="0">
                <a:solidFill>
                  <a:srgbClr val="383838"/>
                </a:solidFill>
                <a:effectLst/>
                <a:latin typeface="Georgia" panose="02040502050405020303" pitchFamily="18" charset="0"/>
              </a:rPr>
              <a:t> – both ‘site specific’ and non-site specific. In an installation everything in the ‘space’ is part of the installation. The visitors therefore become part of The Museum of Human Violence, for example, they are asked to consider their identify – are they human, AI, cyborg or perhaps interspecies? Installation is a useful method to shift the viewer’s experience toward discursive exchange (see aims ABOVE).</a:t>
            </a:r>
            <a:br>
              <a:rPr lang="en-GB" dirty="0"/>
            </a:br>
            <a:br>
              <a:rPr lang="en-GB" dirty="0"/>
            </a:br>
            <a:r>
              <a:rPr lang="en-GB" b="0" i="0" u="none" strike="noStrike" dirty="0">
                <a:solidFill>
                  <a:srgbClr val="383838"/>
                </a:solidFill>
                <a:effectLst/>
                <a:latin typeface="Georgia" panose="02040502050405020303" pitchFamily="18" charset="0"/>
              </a:rPr>
              <a:t>Other Animals have very often been objectified in visual art, but in addition their body parts are still used in the manufacture of many art materials. For me the first consideration in choice of medium is the question of whether the materials are vegan, (and, the second consideration, whether plastic free). </a:t>
            </a:r>
            <a:endParaRPr lang="en-US" dirty="0"/>
          </a:p>
        </p:txBody>
      </p:sp>
    </p:spTree>
    <p:extLst>
      <p:ext uri="{BB962C8B-B14F-4D97-AF65-F5344CB8AC3E}">
        <p14:creationId xmlns:p14="http://schemas.microsoft.com/office/powerpoint/2010/main" val="1962129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70A3B4-E6FF-A2A9-D3CB-645B6AB3FF28}"/>
              </a:ext>
            </a:extLst>
          </p:cNvPr>
          <p:cNvSpPr>
            <a:spLocks noGrp="1"/>
          </p:cNvSpPr>
          <p:nvPr>
            <p:ph type="title"/>
          </p:nvPr>
        </p:nvSpPr>
        <p:spPr>
          <a:xfrm>
            <a:off x="1001684" y="170411"/>
            <a:ext cx="10178934" cy="1879105"/>
          </a:xfrm>
        </p:spPr>
        <p:txBody>
          <a:bodyPr vert="horz" lIns="91440" tIns="45720" rIns="91440" bIns="45720" rtlCol="0" anchor="b">
            <a:normAutofit fontScale="90000"/>
          </a:bodyPr>
          <a:lstStyle/>
          <a:p>
            <a:pPr algn="ctr"/>
            <a:r>
              <a:rPr lang="en-US" sz="5200" dirty="0"/>
              <a:t>DEVELOPMENT OF AN IDEA: 1. </a:t>
            </a:r>
            <a:r>
              <a:rPr lang="en-US" sz="5200" kern="1200" dirty="0">
                <a:solidFill>
                  <a:schemeClr val="tx1"/>
                </a:solidFill>
                <a:latin typeface="+mj-lt"/>
                <a:ea typeface="+mj-ea"/>
                <a:cs typeface="+mj-cs"/>
              </a:rPr>
              <a:t>CELL SIMILARITY: HUMAN AND NON HUMAN KIDNEY CELLS. BIRO ON PLIKE</a:t>
            </a:r>
          </a:p>
        </p:txBody>
      </p:sp>
      <p:pic>
        <p:nvPicPr>
          <p:cNvPr id="7" name="Picture 6" descr="A red and blue art&#10;&#10;Description automatically generated with medium confidence">
            <a:extLst>
              <a:ext uri="{FF2B5EF4-FFF2-40B4-BE49-F238E27FC236}">
                <a16:creationId xmlns:a16="http://schemas.microsoft.com/office/drawing/2014/main" id="{26899EC5-A7B2-9284-AE89-6444BBC75E82}"/>
              </a:ext>
            </a:extLst>
          </p:cNvPr>
          <p:cNvPicPr>
            <a:picLocks noChangeAspect="1"/>
          </p:cNvPicPr>
          <p:nvPr/>
        </p:nvPicPr>
        <p:blipFill rotWithShape="1">
          <a:blip r:embed="rId2"/>
          <a:srcRect t="3448" r="-2" b="8053"/>
          <a:stretch/>
        </p:blipFill>
        <p:spPr>
          <a:xfrm>
            <a:off x="198741" y="2410448"/>
            <a:ext cx="5803323" cy="3890357"/>
          </a:xfrm>
          <a:prstGeom prst="rect">
            <a:avLst/>
          </a:prstGeom>
        </p:spPr>
      </p:pic>
      <p:pic>
        <p:nvPicPr>
          <p:cNvPr id="5" name="Content Placeholder 4" descr="A painting of a peacock feather&#10;&#10;Description automatically generated">
            <a:extLst>
              <a:ext uri="{FF2B5EF4-FFF2-40B4-BE49-F238E27FC236}">
                <a16:creationId xmlns:a16="http://schemas.microsoft.com/office/drawing/2014/main" id="{2B6D3329-8AF6-2D86-C976-64C2A885881B}"/>
              </a:ext>
            </a:extLst>
          </p:cNvPr>
          <p:cNvPicPr>
            <a:picLocks noGrp="1" noChangeAspect="1"/>
          </p:cNvPicPr>
          <p:nvPr>
            <p:ph idx="1"/>
          </p:nvPr>
        </p:nvPicPr>
        <p:blipFill rotWithShape="1">
          <a:blip r:embed="rId3"/>
          <a:srcRect t="2136" r="-2" b="-2"/>
          <a:stretch/>
        </p:blipFill>
        <p:spPr>
          <a:xfrm>
            <a:off x="6189934" y="2410448"/>
            <a:ext cx="5803323" cy="3890357"/>
          </a:xfrm>
          <a:prstGeom prst="rect">
            <a:avLst/>
          </a:prstGeom>
        </p:spPr>
      </p:pic>
    </p:spTree>
    <p:extLst>
      <p:ext uri="{BB962C8B-B14F-4D97-AF65-F5344CB8AC3E}">
        <p14:creationId xmlns:p14="http://schemas.microsoft.com/office/powerpoint/2010/main" val="296265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 name="Rectangle 40">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BC109D5-17F1-2A32-3C16-8464432ED237}"/>
              </a:ext>
            </a:extLst>
          </p:cNvPr>
          <p:cNvSpPr>
            <a:spLocks noGrp="1"/>
          </p:cNvSpPr>
          <p:nvPr>
            <p:ph type="title"/>
          </p:nvPr>
        </p:nvSpPr>
        <p:spPr>
          <a:xfrm>
            <a:off x="868680" y="405575"/>
            <a:ext cx="5001768" cy="1371600"/>
          </a:xfrm>
        </p:spPr>
        <p:txBody>
          <a:bodyPr vert="horz" lIns="91440" tIns="45720" rIns="91440" bIns="45720" rtlCol="0" anchor="ctr">
            <a:normAutofit/>
          </a:bodyPr>
          <a:lstStyle/>
          <a:p>
            <a:r>
              <a:rPr lang="en-US" sz="3600"/>
              <a:t>BIRO AND ENAMEL ON COPPER</a:t>
            </a:r>
          </a:p>
        </p:txBody>
      </p:sp>
      <p:sp>
        <p:nvSpPr>
          <p:cNvPr id="42" name="Rectangle 41">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ainting of flowers on a surface&#10;&#10;Description automatically generated">
            <a:extLst>
              <a:ext uri="{FF2B5EF4-FFF2-40B4-BE49-F238E27FC236}">
                <a16:creationId xmlns:a16="http://schemas.microsoft.com/office/drawing/2014/main" id="{DED451B3-9E49-F436-B4EC-F6DD613FE2F5}"/>
              </a:ext>
            </a:extLst>
          </p:cNvPr>
          <p:cNvPicPr>
            <a:picLocks noChangeAspect="1"/>
          </p:cNvPicPr>
          <p:nvPr/>
        </p:nvPicPr>
        <p:blipFill rotWithShape="1">
          <a:blip r:embed="rId2"/>
          <a:srcRect r="3" b="404"/>
          <a:stretch/>
        </p:blipFill>
        <p:spPr>
          <a:xfrm>
            <a:off x="262759" y="2206130"/>
            <a:ext cx="5717835" cy="4246295"/>
          </a:xfrm>
          <a:prstGeom prst="rect">
            <a:avLst/>
          </a:prstGeom>
        </p:spPr>
      </p:pic>
      <p:pic>
        <p:nvPicPr>
          <p:cNvPr id="5" name="Content Placeholder 4" descr="A painting of a peacock feather&#10;&#10;Description automatically generated">
            <a:extLst>
              <a:ext uri="{FF2B5EF4-FFF2-40B4-BE49-F238E27FC236}">
                <a16:creationId xmlns:a16="http://schemas.microsoft.com/office/drawing/2014/main" id="{96945F57-12BC-0F95-8C0C-1957F5ED8C6A}"/>
              </a:ext>
            </a:extLst>
          </p:cNvPr>
          <p:cNvPicPr>
            <a:picLocks noGrp="1" noChangeAspect="1"/>
          </p:cNvPicPr>
          <p:nvPr>
            <p:ph idx="1"/>
          </p:nvPr>
        </p:nvPicPr>
        <p:blipFill rotWithShape="1">
          <a:blip r:embed="rId3"/>
          <a:srcRect l="1385" r="-4" b="-3"/>
          <a:stretch/>
        </p:blipFill>
        <p:spPr>
          <a:xfrm>
            <a:off x="6211408" y="2199522"/>
            <a:ext cx="5560178" cy="4246294"/>
          </a:xfrm>
          <a:prstGeom prst="rect">
            <a:avLst/>
          </a:prstGeom>
        </p:spPr>
      </p:pic>
    </p:spTree>
    <p:extLst>
      <p:ext uri="{BB962C8B-B14F-4D97-AF65-F5344CB8AC3E}">
        <p14:creationId xmlns:p14="http://schemas.microsoft.com/office/powerpoint/2010/main" val="2953116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B007491-FE21-044E-134B-17516CAFDAA0}"/>
              </a:ext>
            </a:extLst>
          </p:cNvPr>
          <p:cNvSpPr>
            <a:spLocks noGrp="1"/>
          </p:cNvSpPr>
          <p:nvPr>
            <p:ph type="title"/>
          </p:nvPr>
        </p:nvSpPr>
        <p:spPr>
          <a:xfrm>
            <a:off x="868680" y="405575"/>
            <a:ext cx="5001768" cy="1371600"/>
          </a:xfrm>
        </p:spPr>
        <p:txBody>
          <a:bodyPr vert="horz" lIns="91440" tIns="45720" rIns="91440" bIns="45720" rtlCol="0" anchor="ctr">
            <a:normAutofit fontScale="90000"/>
          </a:bodyPr>
          <a:lstStyle/>
          <a:p>
            <a:r>
              <a:rPr lang="en-US" sz="3100" dirty="0"/>
              <a:t>2. ‘IMAGINING OTHERWISE’ (OLUFEMI) (REPURPOSING DRAWINGS AND PROSE POEM)</a:t>
            </a:r>
          </a:p>
        </p:txBody>
      </p:sp>
      <p:sp>
        <p:nvSpPr>
          <p:cNvPr id="20" name="Rectangle 19">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collage of a person and a tiger&#10;&#10;Description automatically generated">
            <a:extLst>
              <a:ext uri="{FF2B5EF4-FFF2-40B4-BE49-F238E27FC236}">
                <a16:creationId xmlns:a16="http://schemas.microsoft.com/office/drawing/2014/main" id="{EFF231AB-2BE5-67DF-725D-A2CC989DBEFC}"/>
              </a:ext>
            </a:extLst>
          </p:cNvPr>
          <p:cNvPicPr>
            <a:picLocks noChangeAspect="1"/>
          </p:cNvPicPr>
          <p:nvPr/>
        </p:nvPicPr>
        <p:blipFill>
          <a:blip r:embed="rId2"/>
          <a:stretch>
            <a:fillRect/>
          </a:stretch>
        </p:blipFill>
        <p:spPr>
          <a:xfrm>
            <a:off x="1502979" y="1978724"/>
            <a:ext cx="3265577" cy="4318611"/>
          </a:xfrm>
          <a:prstGeom prst="rect">
            <a:avLst/>
          </a:prstGeom>
        </p:spPr>
      </p:pic>
      <p:pic>
        <p:nvPicPr>
          <p:cNvPr id="9" name="Content Placeholder 8" descr="A painting of a bull&#10;&#10;Description automatically generated">
            <a:extLst>
              <a:ext uri="{FF2B5EF4-FFF2-40B4-BE49-F238E27FC236}">
                <a16:creationId xmlns:a16="http://schemas.microsoft.com/office/drawing/2014/main" id="{4D10C2A0-00E7-D8A6-6490-6636462FB14A}"/>
              </a:ext>
            </a:extLst>
          </p:cNvPr>
          <p:cNvPicPr>
            <a:picLocks noGrp="1" noChangeAspect="1"/>
          </p:cNvPicPr>
          <p:nvPr>
            <p:ph idx="1"/>
          </p:nvPr>
        </p:nvPicPr>
        <p:blipFill>
          <a:blip r:embed="rId3"/>
          <a:stretch>
            <a:fillRect/>
          </a:stretch>
        </p:blipFill>
        <p:spPr>
          <a:xfrm>
            <a:off x="5780690" y="2182753"/>
            <a:ext cx="5862254" cy="3866749"/>
          </a:xfrm>
          <a:prstGeom prst="rect">
            <a:avLst/>
          </a:prstGeom>
        </p:spPr>
      </p:pic>
    </p:spTree>
    <p:extLst>
      <p:ext uri="{BB962C8B-B14F-4D97-AF65-F5344CB8AC3E}">
        <p14:creationId xmlns:p14="http://schemas.microsoft.com/office/powerpoint/2010/main" val="859873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0614B6-F499-D0A8-C6C2-B097FF422865}"/>
              </a:ext>
            </a:extLst>
          </p:cNvPr>
          <p:cNvSpPr>
            <a:spLocks noGrp="1"/>
          </p:cNvSpPr>
          <p:nvPr>
            <p:ph type="title"/>
          </p:nvPr>
        </p:nvSpPr>
        <p:spPr>
          <a:xfrm>
            <a:off x="868680" y="405575"/>
            <a:ext cx="5001768" cy="1371600"/>
          </a:xfrm>
        </p:spPr>
        <p:txBody>
          <a:bodyPr vert="horz" lIns="91440" tIns="45720" rIns="91440" bIns="45720" rtlCol="0" anchor="ctr">
            <a:normAutofit/>
          </a:bodyPr>
          <a:lstStyle/>
          <a:p>
            <a:r>
              <a:rPr lang="en-US" sz="3600" dirty="0"/>
              <a:t>IMAGINING OTHERWISE</a:t>
            </a:r>
          </a:p>
        </p:txBody>
      </p:sp>
      <p:sp>
        <p:nvSpPr>
          <p:cNvPr id="20" name="Rectangle 19">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bird and a nest&#10;&#10;Description automatically generated with medium confidence">
            <a:extLst>
              <a:ext uri="{FF2B5EF4-FFF2-40B4-BE49-F238E27FC236}">
                <a16:creationId xmlns:a16="http://schemas.microsoft.com/office/drawing/2014/main" id="{8BD5FD81-353B-E01B-C898-A245DDD557BD}"/>
              </a:ext>
            </a:extLst>
          </p:cNvPr>
          <p:cNvPicPr>
            <a:picLocks noChangeAspect="1"/>
          </p:cNvPicPr>
          <p:nvPr/>
        </p:nvPicPr>
        <p:blipFill>
          <a:blip r:embed="rId2"/>
          <a:stretch>
            <a:fillRect/>
          </a:stretch>
        </p:blipFill>
        <p:spPr>
          <a:xfrm>
            <a:off x="231228" y="1978724"/>
            <a:ext cx="5749366" cy="4198001"/>
          </a:xfrm>
          <a:prstGeom prst="rect">
            <a:avLst/>
          </a:prstGeom>
        </p:spPr>
      </p:pic>
      <p:pic>
        <p:nvPicPr>
          <p:cNvPr id="9" name="Content Placeholder 8" descr="A painting of a cow&#10;&#10;Description automatically generated">
            <a:extLst>
              <a:ext uri="{FF2B5EF4-FFF2-40B4-BE49-F238E27FC236}">
                <a16:creationId xmlns:a16="http://schemas.microsoft.com/office/drawing/2014/main" id="{48F46033-0403-8AE3-0F27-71526901FAE1}"/>
              </a:ext>
            </a:extLst>
          </p:cNvPr>
          <p:cNvPicPr>
            <a:picLocks noGrp="1" noChangeAspect="1"/>
          </p:cNvPicPr>
          <p:nvPr>
            <p:ph idx="1"/>
          </p:nvPr>
        </p:nvPicPr>
        <p:blipFill>
          <a:blip r:embed="rId3"/>
          <a:stretch>
            <a:fillRect/>
          </a:stretch>
        </p:blipFill>
        <p:spPr>
          <a:xfrm>
            <a:off x="6211408" y="1978724"/>
            <a:ext cx="5675792" cy="4104725"/>
          </a:xfrm>
          <a:prstGeom prst="rect">
            <a:avLst/>
          </a:prstGeom>
        </p:spPr>
      </p:pic>
    </p:spTree>
    <p:extLst>
      <p:ext uri="{BB962C8B-B14F-4D97-AF65-F5344CB8AC3E}">
        <p14:creationId xmlns:p14="http://schemas.microsoft.com/office/powerpoint/2010/main" val="3542315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82A27-2919-826B-56EF-A813D94B626D}"/>
              </a:ext>
            </a:extLst>
          </p:cNvPr>
          <p:cNvSpPr>
            <a:spLocks noGrp="1"/>
          </p:cNvSpPr>
          <p:nvPr>
            <p:ph type="title"/>
          </p:nvPr>
        </p:nvSpPr>
        <p:spPr>
          <a:xfrm>
            <a:off x="323088" y="639193"/>
            <a:ext cx="3660333" cy="3573516"/>
          </a:xfrm>
        </p:spPr>
        <p:txBody>
          <a:bodyPr vert="horz" lIns="91440" tIns="45720" rIns="91440" bIns="45720" rtlCol="0" anchor="b">
            <a:normAutofit/>
          </a:bodyPr>
          <a:lstStyle/>
          <a:p>
            <a:r>
              <a:rPr lang="en-US" sz="5100" kern="1200" dirty="0">
                <a:solidFill>
                  <a:schemeClr val="tx1"/>
                </a:solidFill>
                <a:latin typeface="+mj-lt"/>
                <a:ea typeface="+mj-ea"/>
                <a:cs typeface="+mj-cs"/>
              </a:rPr>
              <a:t>IMAGINING OTHERWISE</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ollage of horses and birds&#10;&#10;Description automatically generated">
            <a:extLst>
              <a:ext uri="{FF2B5EF4-FFF2-40B4-BE49-F238E27FC236}">
                <a16:creationId xmlns:a16="http://schemas.microsoft.com/office/drawing/2014/main" id="{B9A61E68-005D-2210-FB9C-04F319CA686D}"/>
              </a:ext>
            </a:extLst>
          </p:cNvPr>
          <p:cNvPicPr>
            <a:picLocks noGrp="1" noChangeAspect="1"/>
          </p:cNvPicPr>
          <p:nvPr>
            <p:ph idx="1"/>
          </p:nvPr>
        </p:nvPicPr>
        <p:blipFill>
          <a:blip r:embed="rId2"/>
          <a:stretch>
            <a:fillRect/>
          </a:stretch>
        </p:blipFill>
        <p:spPr>
          <a:xfrm>
            <a:off x="3983421" y="515007"/>
            <a:ext cx="7885491" cy="5775645"/>
          </a:xfrm>
          <a:prstGeom prst="rect">
            <a:avLst/>
          </a:prstGeom>
        </p:spPr>
      </p:pic>
    </p:spTree>
    <p:extLst>
      <p:ext uri="{BB962C8B-B14F-4D97-AF65-F5344CB8AC3E}">
        <p14:creationId xmlns:p14="http://schemas.microsoft.com/office/powerpoint/2010/main" val="2905757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9442EE8-DA29-4284-9217-B456F8E83D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F938B951-7EFC-40A2-B198-E73D39DFB3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6" name="Rectangle 25">
              <a:extLst>
                <a:ext uri="{FF2B5EF4-FFF2-40B4-BE49-F238E27FC236}">
                  <a16:creationId xmlns:a16="http://schemas.microsoft.com/office/drawing/2014/main" id="{92E4506E-6A0E-49A0-BC31-8CADBFF3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EED4D51-65BF-4AEE-B596-7CB61A70B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A320A47-F881-59C5-5747-525797DF988B}"/>
              </a:ext>
            </a:extLst>
          </p:cNvPr>
          <p:cNvSpPr>
            <a:spLocks noGrp="1"/>
          </p:cNvSpPr>
          <p:nvPr>
            <p:ph type="title"/>
          </p:nvPr>
        </p:nvSpPr>
        <p:spPr>
          <a:xfrm>
            <a:off x="550863" y="366639"/>
            <a:ext cx="11090274" cy="675441"/>
          </a:xfrm>
          <a:prstGeom prst="ellipse">
            <a:avLst/>
          </a:prstGeom>
        </p:spPr>
        <p:txBody>
          <a:bodyPr vert="horz" wrap="square" lIns="91440" tIns="45720" rIns="91440" bIns="45720" rtlCol="0" anchor="t">
            <a:normAutofit/>
          </a:bodyPr>
          <a:lstStyle/>
          <a:p>
            <a:r>
              <a:rPr lang="en-US" sz="2600" kern="1200">
                <a:solidFill>
                  <a:schemeClr val="tx1"/>
                </a:solidFill>
                <a:latin typeface="+mj-lt"/>
                <a:ea typeface="+mj-ea"/>
                <a:cs typeface="+mj-cs"/>
              </a:rPr>
              <a:t>SCREEN PRINTED IMAGES</a:t>
            </a:r>
          </a:p>
        </p:txBody>
      </p:sp>
      <p:pic>
        <p:nvPicPr>
          <p:cNvPr id="5" name="Content Placeholder 4" descr="A blue and white picture of a person kissing a dog&#10;&#10;Description automatically generated">
            <a:extLst>
              <a:ext uri="{FF2B5EF4-FFF2-40B4-BE49-F238E27FC236}">
                <a16:creationId xmlns:a16="http://schemas.microsoft.com/office/drawing/2014/main" id="{FBC126B5-B4D5-E148-ECCC-F37B7C10EA14}"/>
              </a:ext>
            </a:extLst>
          </p:cNvPr>
          <p:cNvPicPr>
            <a:picLocks noChangeAspect="1"/>
          </p:cNvPicPr>
          <p:nvPr/>
        </p:nvPicPr>
        <p:blipFill rotWithShape="1">
          <a:blip r:embed="rId2"/>
          <a:srcRect l="3255" r="32885" b="3"/>
          <a:stretch/>
        </p:blipFill>
        <p:spPr>
          <a:xfrm>
            <a:off x="405041" y="1408719"/>
            <a:ext cx="3689045" cy="5082642"/>
          </a:xfrm>
          <a:prstGeom prst="rect">
            <a:avLst/>
          </a:prstGeom>
          <a:effectLst>
            <a:outerShdw blurRad="508000" dist="101600" dir="5400000" algn="tl" rotWithShape="0">
              <a:prstClr val="black">
                <a:alpha val="10000"/>
              </a:prstClr>
            </a:outerShdw>
          </a:effectLst>
        </p:spPr>
      </p:pic>
      <p:pic>
        <p:nvPicPr>
          <p:cNvPr id="9" name="Picture 8" descr="A painting of a person with red and black paint&#10;&#10;Description automatically generated">
            <a:extLst>
              <a:ext uri="{FF2B5EF4-FFF2-40B4-BE49-F238E27FC236}">
                <a16:creationId xmlns:a16="http://schemas.microsoft.com/office/drawing/2014/main" id="{B75F0EF9-6D33-185E-0872-2AC7FF3AAB27}"/>
              </a:ext>
            </a:extLst>
          </p:cNvPr>
          <p:cNvPicPr>
            <a:picLocks noChangeAspect="1"/>
          </p:cNvPicPr>
          <p:nvPr/>
        </p:nvPicPr>
        <p:blipFill rotWithShape="1">
          <a:blip r:embed="rId3"/>
          <a:srcRect l="13026" r="24206" b="1"/>
          <a:stretch/>
        </p:blipFill>
        <p:spPr>
          <a:xfrm>
            <a:off x="4251477" y="1408719"/>
            <a:ext cx="3689045" cy="5082642"/>
          </a:xfrm>
          <a:prstGeom prst="rect">
            <a:avLst/>
          </a:prstGeom>
        </p:spPr>
      </p:pic>
      <p:pic>
        <p:nvPicPr>
          <p:cNvPr id="11" name="Picture 10" descr="A drawing of a sheep&#10;&#10;Description automatically generated">
            <a:extLst>
              <a:ext uri="{FF2B5EF4-FFF2-40B4-BE49-F238E27FC236}">
                <a16:creationId xmlns:a16="http://schemas.microsoft.com/office/drawing/2014/main" id="{BFA377D6-2B6A-78BF-303E-2E3F062C29D2}"/>
              </a:ext>
            </a:extLst>
          </p:cNvPr>
          <p:cNvPicPr>
            <a:picLocks noChangeAspect="1"/>
          </p:cNvPicPr>
          <p:nvPr/>
        </p:nvPicPr>
        <p:blipFill rotWithShape="1">
          <a:blip r:embed="rId4"/>
          <a:srcRect r="3" b="14798"/>
          <a:stretch/>
        </p:blipFill>
        <p:spPr>
          <a:xfrm>
            <a:off x="8097913" y="1423822"/>
            <a:ext cx="3695156" cy="2439059"/>
          </a:xfrm>
          <a:prstGeom prst="rect">
            <a:avLst/>
          </a:prstGeom>
          <a:effectLst>
            <a:outerShdw blurRad="508000" dist="101600" dir="5400000" algn="tl" rotWithShape="0">
              <a:prstClr val="black">
                <a:alpha val="10000"/>
              </a:prstClr>
            </a:outerShdw>
          </a:effectLst>
        </p:spPr>
      </p:pic>
      <p:pic>
        <p:nvPicPr>
          <p:cNvPr id="7" name="Picture 6" descr="A painting of a person on a wall&#10;&#10;Description automatically generated">
            <a:extLst>
              <a:ext uri="{FF2B5EF4-FFF2-40B4-BE49-F238E27FC236}">
                <a16:creationId xmlns:a16="http://schemas.microsoft.com/office/drawing/2014/main" id="{A0C0ECB3-12A3-DE87-BDAE-716DB96660B8}"/>
              </a:ext>
            </a:extLst>
          </p:cNvPr>
          <p:cNvPicPr>
            <a:picLocks noChangeAspect="1"/>
          </p:cNvPicPr>
          <p:nvPr/>
        </p:nvPicPr>
        <p:blipFill rotWithShape="1">
          <a:blip r:embed="rId5"/>
          <a:srcRect t="5544" b="9779"/>
          <a:stretch/>
        </p:blipFill>
        <p:spPr>
          <a:xfrm>
            <a:off x="8171023" y="4052302"/>
            <a:ext cx="3695155" cy="2439059"/>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69050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mannequin in an old room&#10;&#10;Description automatically generated">
            <a:extLst>
              <a:ext uri="{FF2B5EF4-FFF2-40B4-BE49-F238E27FC236}">
                <a16:creationId xmlns:a16="http://schemas.microsoft.com/office/drawing/2014/main" id="{50701401-0D86-E833-59E7-78AF6E808532}"/>
              </a:ext>
            </a:extLst>
          </p:cNvPr>
          <p:cNvPicPr>
            <a:picLocks noGrp="1" noChangeAspect="1"/>
          </p:cNvPicPr>
          <p:nvPr>
            <p:ph idx="1"/>
          </p:nvPr>
        </p:nvPicPr>
        <p:blipFill rotWithShape="1">
          <a:blip r:embed="rId2"/>
          <a:srcRect r="1" b="10027"/>
          <a:stretch/>
        </p:blipFill>
        <p:spPr>
          <a:xfrm>
            <a:off x="20" y="10"/>
            <a:ext cx="11419052" cy="6857990"/>
          </a:xfrm>
          <a:prstGeom prst="rect">
            <a:avLst/>
          </a:prstGeom>
        </p:spPr>
      </p:pic>
      <p:sp useBgFill="1">
        <p:nvSpPr>
          <p:cNvPr id="35" name="Rectangle 34">
            <a:extLst>
              <a:ext uri="{FF2B5EF4-FFF2-40B4-BE49-F238E27FC236}">
                <a16:creationId xmlns:a16="http://schemas.microsoft.com/office/drawing/2014/main" id="{CEFDB412-E777-0078-F60F-DCE1A4855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82194" y="3050852"/>
            <a:ext cx="6858001" cy="756295"/>
          </a:xfrm>
          <a:prstGeom prst="rect">
            <a:avLst/>
          </a:prstGeom>
          <a:ln>
            <a:noFill/>
          </a:ln>
          <a:effectLst>
            <a:outerShdw blurRad="203200" dist="101600" dir="930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4811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699EBD07-7968-467C-82EE-7283E4651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erson wearing a mask&#10;&#10;Description automatically generated">
            <a:extLst>
              <a:ext uri="{FF2B5EF4-FFF2-40B4-BE49-F238E27FC236}">
                <a16:creationId xmlns:a16="http://schemas.microsoft.com/office/drawing/2014/main" id="{3D152DD9-A799-B5D1-FC0F-44BB772D3BF5}"/>
              </a:ext>
            </a:extLst>
          </p:cNvPr>
          <p:cNvPicPr>
            <a:picLocks noChangeAspect="1"/>
          </p:cNvPicPr>
          <p:nvPr/>
        </p:nvPicPr>
        <p:blipFill rotWithShape="1">
          <a:blip r:embed="rId2"/>
          <a:srcRect r="11111"/>
          <a:stretch/>
        </p:blipFill>
        <p:spPr>
          <a:xfrm>
            <a:off x="20" y="1714501"/>
            <a:ext cx="5990877" cy="5143499"/>
          </a:xfrm>
          <a:prstGeom prst="rect">
            <a:avLst/>
          </a:prstGeom>
        </p:spPr>
      </p:pic>
      <p:pic>
        <p:nvPicPr>
          <p:cNvPr id="5" name="Content Placeholder 4" descr="A plate with food on it and a meat grinder on a table&#10;&#10;Description automatically generated">
            <a:extLst>
              <a:ext uri="{FF2B5EF4-FFF2-40B4-BE49-F238E27FC236}">
                <a16:creationId xmlns:a16="http://schemas.microsoft.com/office/drawing/2014/main" id="{A27520A8-4A6D-B1FC-9A62-2689D3F5BD53}"/>
              </a:ext>
            </a:extLst>
          </p:cNvPr>
          <p:cNvPicPr>
            <a:picLocks noGrp="1" noChangeAspect="1"/>
          </p:cNvPicPr>
          <p:nvPr>
            <p:ph idx="1"/>
          </p:nvPr>
        </p:nvPicPr>
        <p:blipFill rotWithShape="1">
          <a:blip r:embed="rId3"/>
          <a:srcRect l="353" r="10758"/>
          <a:stretch/>
        </p:blipFill>
        <p:spPr>
          <a:xfrm>
            <a:off x="6096000" y="1714501"/>
            <a:ext cx="5990877" cy="5143499"/>
          </a:xfrm>
          <a:prstGeom prst="rect">
            <a:avLst/>
          </a:prstGeom>
        </p:spPr>
      </p:pic>
      <p:sp useBgFill="1">
        <p:nvSpPr>
          <p:cNvPr id="14" name="Rectangle 13">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1714500"/>
          </a:xfrm>
          <a:prstGeom prst="rect">
            <a:avLst/>
          </a:prstGeom>
          <a:ln>
            <a:noFill/>
          </a:ln>
          <a:effectLst>
            <a:outerShdw blurRad="292100" dist="228600" dir="7140000" sx="91000" sy="91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B1775C-DA72-84B1-89AC-809CB1ED4A7D}"/>
              </a:ext>
            </a:extLst>
          </p:cNvPr>
          <p:cNvSpPr>
            <a:spLocks noGrp="1"/>
          </p:cNvSpPr>
          <p:nvPr>
            <p:ph type="title"/>
          </p:nvPr>
        </p:nvSpPr>
        <p:spPr>
          <a:xfrm>
            <a:off x="589557" y="211490"/>
            <a:ext cx="7015497" cy="1291523"/>
          </a:xfrm>
        </p:spPr>
        <p:txBody>
          <a:bodyPr vert="horz" lIns="91440" tIns="45720" rIns="91440" bIns="45720" rtlCol="0" anchor="ctr">
            <a:normAutofit/>
          </a:bodyPr>
          <a:lstStyle/>
          <a:p>
            <a:r>
              <a:rPr lang="en-US" sz="4000" kern="1200" dirty="0">
                <a:solidFill>
                  <a:schemeClr val="tx1"/>
                </a:solidFill>
                <a:latin typeface="+mj-lt"/>
                <a:ea typeface="+mj-ea"/>
                <a:cs typeface="+mj-cs"/>
              </a:rPr>
              <a:t>3. BARGEHOUSE: I LEARNED NOT TO LOOK</a:t>
            </a:r>
          </a:p>
        </p:txBody>
      </p:sp>
    </p:spTree>
    <p:extLst>
      <p:ext uri="{BB962C8B-B14F-4D97-AF65-F5344CB8AC3E}">
        <p14:creationId xmlns:p14="http://schemas.microsoft.com/office/powerpoint/2010/main" val="2780881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erson holding a stuffed animal&#10;&#10;Description automatically generated">
            <a:extLst>
              <a:ext uri="{FF2B5EF4-FFF2-40B4-BE49-F238E27FC236}">
                <a16:creationId xmlns:a16="http://schemas.microsoft.com/office/drawing/2014/main" id="{31890361-8103-F513-87CF-F910C580C2DD}"/>
              </a:ext>
            </a:extLst>
          </p:cNvPr>
          <p:cNvPicPr>
            <a:picLocks noGrp="1" noChangeAspect="1"/>
          </p:cNvPicPr>
          <p:nvPr>
            <p:ph idx="1"/>
          </p:nvPr>
        </p:nvPicPr>
        <p:blipFill>
          <a:blip r:embed="rId2"/>
          <a:stretch>
            <a:fillRect/>
          </a:stretch>
        </p:blipFill>
        <p:spPr>
          <a:xfrm rot="5400000">
            <a:off x="3303589" y="889005"/>
            <a:ext cx="6672259" cy="5265738"/>
          </a:xfrm>
          <a:prstGeom prst="rect">
            <a:avLst/>
          </a:prstGeom>
        </p:spPr>
      </p:pic>
    </p:spTree>
    <p:extLst>
      <p:ext uri="{BB962C8B-B14F-4D97-AF65-F5344CB8AC3E}">
        <p14:creationId xmlns:p14="http://schemas.microsoft.com/office/powerpoint/2010/main" val="3910896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7" name="Picture 6" descr="A painting of cows on a wall&#10;&#10;Description automatically generated">
            <a:extLst>
              <a:ext uri="{FF2B5EF4-FFF2-40B4-BE49-F238E27FC236}">
                <a16:creationId xmlns:a16="http://schemas.microsoft.com/office/drawing/2014/main" id="{2716CD95-346D-D874-428B-88EE2A6DCC6B}"/>
              </a:ext>
            </a:extLst>
          </p:cNvPr>
          <p:cNvPicPr>
            <a:picLocks noChangeAspect="1"/>
          </p:cNvPicPr>
          <p:nvPr/>
        </p:nvPicPr>
        <p:blipFill rotWithShape="1">
          <a:blip r:embed="rId2">
            <a:alphaModFix amt="80000"/>
          </a:blip>
          <a:srcRect l="11656" r="20089" b="1"/>
          <a:stretch/>
        </p:blipFill>
        <p:spPr>
          <a:xfrm>
            <a:off x="6087274" y="10"/>
            <a:ext cx="6099050" cy="6857990"/>
          </a:xfrm>
          <a:prstGeom prst="rect">
            <a:avLst/>
          </a:prstGeom>
        </p:spPr>
      </p:pic>
      <p:pic>
        <p:nvPicPr>
          <p:cNvPr id="5" name="Content Placeholder 4" descr="A red tape on a wall&#10;&#10;Description automatically generated">
            <a:extLst>
              <a:ext uri="{FF2B5EF4-FFF2-40B4-BE49-F238E27FC236}">
                <a16:creationId xmlns:a16="http://schemas.microsoft.com/office/drawing/2014/main" id="{65B0C6C9-A63F-2DA1-A430-82BDFC72B7E3}"/>
              </a:ext>
            </a:extLst>
          </p:cNvPr>
          <p:cNvPicPr>
            <a:picLocks noGrp="1" noChangeAspect="1"/>
          </p:cNvPicPr>
          <p:nvPr>
            <p:ph idx="1"/>
          </p:nvPr>
        </p:nvPicPr>
        <p:blipFill rotWithShape="1">
          <a:blip r:embed="rId3">
            <a:alphaModFix amt="80000"/>
          </a:blip>
          <a:srcRect l="1187" r="14425" b="-1"/>
          <a:stretch/>
        </p:blipFill>
        <p:spPr>
          <a:xfrm rot="5400000">
            <a:off x="-381422" y="381422"/>
            <a:ext cx="6858000" cy="6095156"/>
          </a:xfrm>
          <a:prstGeom prst="rect">
            <a:avLst/>
          </a:prstGeom>
        </p:spPr>
      </p:pic>
    </p:spTree>
    <p:extLst>
      <p:ext uri="{BB962C8B-B14F-4D97-AF65-F5344CB8AC3E}">
        <p14:creationId xmlns:p14="http://schemas.microsoft.com/office/powerpoint/2010/main" val="2347694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A8A739-CFB7-FD87-877C-B0149C6CF0FC}"/>
              </a:ext>
            </a:extLst>
          </p:cNvPr>
          <p:cNvSpPr>
            <a:spLocks noGrp="1"/>
          </p:cNvSpPr>
          <p:nvPr>
            <p:ph type="title"/>
          </p:nvPr>
        </p:nvSpPr>
        <p:spPr>
          <a:xfrm>
            <a:off x="638881" y="5634765"/>
            <a:ext cx="10909640" cy="908909"/>
          </a:xfrm>
        </p:spPr>
        <p:txBody>
          <a:bodyPr vert="horz" lIns="91440" tIns="45720" rIns="91440" bIns="45720" rtlCol="0" anchor="ctr">
            <a:normAutofit fontScale="90000"/>
          </a:bodyPr>
          <a:lstStyle/>
          <a:p>
            <a:pPr algn="ctr"/>
            <a:r>
              <a:rPr lang="en-US" sz="3100" dirty="0"/>
              <a:t>4. THE MUSEUM OF HUMAN VIOLENCE: LEARNING VIOLENCE: SCHOOLING</a:t>
            </a:r>
          </a:p>
        </p:txBody>
      </p:sp>
      <p:pic>
        <p:nvPicPr>
          <p:cNvPr id="9" name="Picture 8" descr="A close-up of a poster&#10;&#10;Description automatically generated">
            <a:extLst>
              <a:ext uri="{FF2B5EF4-FFF2-40B4-BE49-F238E27FC236}">
                <a16:creationId xmlns:a16="http://schemas.microsoft.com/office/drawing/2014/main" id="{D5491E82-80D9-557B-6BA3-0002E60A2A3E}"/>
              </a:ext>
            </a:extLst>
          </p:cNvPr>
          <p:cNvPicPr>
            <a:picLocks noChangeAspect="1"/>
          </p:cNvPicPr>
          <p:nvPr/>
        </p:nvPicPr>
        <p:blipFill rotWithShape="1">
          <a:blip r:embed="rId2"/>
          <a:srcRect b="6798"/>
          <a:stretch/>
        </p:blipFill>
        <p:spPr>
          <a:xfrm>
            <a:off x="4077584" y="239458"/>
            <a:ext cx="3330350" cy="5155847"/>
          </a:xfrm>
          <a:prstGeom prst="rect">
            <a:avLst/>
          </a:prstGeom>
        </p:spPr>
      </p:pic>
      <p:pic>
        <p:nvPicPr>
          <p:cNvPr id="5" name="Content Placeholder 4" descr="A poster with text and images&#10;&#10;Description automatically generated">
            <a:extLst>
              <a:ext uri="{FF2B5EF4-FFF2-40B4-BE49-F238E27FC236}">
                <a16:creationId xmlns:a16="http://schemas.microsoft.com/office/drawing/2014/main" id="{F8208D93-5300-7635-F2CE-B457560F1DF0}"/>
              </a:ext>
            </a:extLst>
          </p:cNvPr>
          <p:cNvPicPr>
            <a:picLocks noGrp="1" noChangeAspect="1"/>
          </p:cNvPicPr>
          <p:nvPr>
            <p:ph idx="1"/>
          </p:nvPr>
        </p:nvPicPr>
        <p:blipFill rotWithShape="1">
          <a:blip r:embed="rId3"/>
          <a:srcRect r="-4" b="4593"/>
          <a:stretch/>
        </p:blipFill>
        <p:spPr>
          <a:xfrm>
            <a:off x="339906" y="239459"/>
            <a:ext cx="3330349" cy="5155847"/>
          </a:xfrm>
          <a:prstGeom prst="rect">
            <a:avLst/>
          </a:prstGeom>
        </p:spPr>
      </p:pic>
      <p:pic>
        <p:nvPicPr>
          <p:cNvPr id="7" name="Picture 6" descr="A white shelf with books on it&#10;&#10;Description automatically generated">
            <a:extLst>
              <a:ext uri="{FF2B5EF4-FFF2-40B4-BE49-F238E27FC236}">
                <a16:creationId xmlns:a16="http://schemas.microsoft.com/office/drawing/2014/main" id="{F47646CF-29DF-6A78-1A84-F489BFE4CB01}"/>
              </a:ext>
            </a:extLst>
          </p:cNvPr>
          <p:cNvPicPr>
            <a:picLocks noChangeAspect="1"/>
          </p:cNvPicPr>
          <p:nvPr/>
        </p:nvPicPr>
        <p:blipFill rotWithShape="1">
          <a:blip r:embed="rId4"/>
          <a:srcRect l="35097" r="19254" b="-2"/>
          <a:stretch/>
        </p:blipFill>
        <p:spPr>
          <a:xfrm>
            <a:off x="7815263" y="164592"/>
            <a:ext cx="3603525" cy="5155846"/>
          </a:xfrm>
          <a:prstGeom prst="rect">
            <a:avLst/>
          </a:prstGeom>
        </p:spPr>
      </p:pic>
      <p:sp>
        <p:nvSpPr>
          <p:cNvPr id="90"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5668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room with a blackboard and a person standing in front of it&#10;&#10;Description automatically generated">
            <a:extLst>
              <a:ext uri="{FF2B5EF4-FFF2-40B4-BE49-F238E27FC236}">
                <a16:creationId xmlns:a16="http://schemas.microsoft.com/office/drawing/2014/main" id="{8C91F832-8011-AD74-8D88-55D156C04904}"/>
              </a:ext>
            </a:extLst>
          </p:cNvPr>
          <p:cNvPicPr>
            <a:picLocks noGrp="1" noChangeAspect="1"/>
          </p:cNvPicPr>
          <p:nvPr>
            <p:ph idx="1"/>
          </p:nvPr>
        </p:nvPicPr>
        <p:blipFill rotWithShape="1">
          <a:blip r:embed="rId2"/>
          <a:srcRect t="8035" b="16979"/>
          <a:stretch/>
        </p:blipFill>
        <p:spPr>
          <a:xfrm>
            <a:off x="20" y="1282"/>
            <a:ext cx="12191980" cy="6856718"/>
          </a:xfrm>
          <a:prstGeom prst="rect">
            <a:avLst/>
          </a:prstGeom>
        </p:spPr>
      </p:pic>
    </p:spTree>
    <p:extLst>
      <p:ext uri="{BB962C8B-B14F-4D97-AF65-F5344CB8AC3E}">
        <p14:creationId xmlns:p14="http://schemas.microsoft.com/office/powerpoint/2010/main" val="1236989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in a mask standing in front of a blackboard&#10;&#10;Description automatically generated">
            <a:extLst>
              <a:ext uri="{FF2B5EF4-FFF2-40B4-BE49-F238E27FC236}">
                <a16:creationId xmlns:a16="http://schemas.microsoft.com/office/drawing/2014/main" id="{117389E6-1E26-FEF7-C202-9F3B158D1DDC}"/>
              </a:ext>
            </a:extLst>
          </p:cNvPr>
          <p:cNvPicPr>
            <a:picLocks noGrp="1" noChangeAspect="1"/>
          </p:cNvPicPr>
          <p:nvPr>
            <p:ph idx="1"/>
          </p:nvPr>
        </p:nvPicPr>
        <p:blipFill rotWithShape="1">
          <a:blip r:embed="rId2"/>
          <a:srcRect t="20484" b="8774"/>
          <a:stretch/>
        </p:blipFill>
        <p:spPr>
          <a:xfrm>
            <a:off x="20" y="1282"/>
            <a:ext cx="12191980" cy="6856718"/>
          </a:xfrm>
          <a:prstGeom prst="rect">
            <a:avLst/>
          </a:prstGeom>
        </p:spPr>
      </p:pic>
    </p:spTree>
    <p:extLst>
      <p:ext uri="{BB962C8B-B14F-4D97-AF65-F5344CB8AC3E}">
        <p14:creationId xmlns:p14="http://schemas.microsoft.com/office/powerpoint/2010/main" val="3415858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blackboard with a diagram of the body&#10;&#10;Description automatically generated">
            <a:extLst>
              <a:ext uri="{FF2B5EF4-FFF2-40B4-BE49-F238E27FC236}">
                <a16:creationId xmlns:a16="http://schemas.microsoft.com/office/drawing/2014/main" id="{DBC32B9F-4CA8-9BCC-1D38-EE35696CFDD7}"/>
              </a:ext>
            </a:extLst>
          </p:cNvPr>
          <p:cNvPicPr>
            <a:picLocks noGrp="1" noChangeAspect="1"/>
          </p:cNvPicPr>
          <p:nvPr>
            <p:ph idx="1"/>
          </p:nvPr>
        </p:nvPicPr>
        <p:blipFill rotWithShape="1">
          <a:blip r:embed="rId2"/>
          <a:srcRect t="4736" b="8742"/>
          <a:stretch/>
        </p:blipFill>
        <p:spPr>
          <a:xfrm>
            <a:off x="20" y="1282"/>
            <a:ext cx="12191980" cy="6856718"/>
          </a:xfrm>
          <a:prstGeom prst="rect">
            <a:avLst/>
          </a:prstGeom>
        </p:spPr>
      </p:pic>
    </p:spTree>
    <p:extLst>
      <p:ext uri="{BB962C8B-B14F-4D97-AF65-F5344CB8AC3E}">
        <p14:creationId xmlns:p14="http://schemas.microsoft.com/office/powerpoint/2010/main" val="615449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small frogs on a wooden surface&#10;&#10;Description automatically generated">
            <a:extLst>
              <a:ext uri="{FF2B5EF4-FFF2-40B4-BE49-F238E27FC236}">
                <a16:creationId xmlns:a16="http://schemas.microsoft.com/office/drawing/2014/main" id="{6E1389AB-B130-9E3C-18F6-14A4C70B1026}"/>
              </a:ext>
            </a:extLst>
          </p:cNvPr>
          <p:cNvPicPr>
            <a:picLocks noGrp="1" noChangeAspect="1"/>
          </p:cNvPicPr>
          <p:nvPr>
            <p:ph idx="1"/>
          </p:nvPr>
        </p:nvPicPr>
        <p:blipFill rotWithShape="1">
          <a:blip r:embed="rId2"/>
          <a:srcRect t="2462" b="22552"/>
          <a:stretch/>
        </p:blipFill>
        <p:spPr>
          <a:xfrm>
            <a:off x="20" y="1282"/>
            <a:ext cx="12191980" cy="6856718"/>
          </a:xfrm>
          <a:prstGeom prst="rect">
            <a:avLst/>
          </a:prstGeom>
        </p:spPr>
      </p:pic>
    </p:spTree>
    <p:extLst>
      <p:ext uri="{BB962C8B-B14F-4D97-AF65-F5344CB8AC3E}">
        <p14:creationId xmlns:p14="http://schemas.microsoft.com/office/powerpoint/2010/main" val="1194415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ainting of a frog on a wall&#10;&#10;Description automatically generated">
            <a:extLst>
              <a:ext uri="{FF2B5EF4-FFF2-40B4-BE49-F238E27FC236}">
                <a16:creationId xmlns:a16="http://schemas.microsoft.com/office/drawing/2014/main" id="{1BEFD8D1-9EE7-8DAC-555A-83AF3050C5BF}"/>
              </a:ext>
            </a:extLst>
          </p:cNvPr>
          <p:cNvPicPr>
            <a:picLocks noGrp="1" noChangeAspect="1"/>
          </p:cNvPicPr>
          <p:nvPr>
            <p:ph idx="1"/>
          </p:nvPr>
        </p:nvPicPr>
        <p:blipFill rotWithShape="1">
          <a:blip r:embed="rId2"/>
          <a:srcRect b="13478"/>
          <a:stretch/>
        </p:blipFill>
        <p:spPr>
          <a:xfrm>
            <a:off x="20" y="1282"/>
            <a:ext cx="12191980" cy="6856718"/>
          </a:xfrm>
          <a:prstGeom prst="rect">
            <a:avLst/>
          </a:prstGeom>
        </p:spPr>
      </p:pic>
    </p:spTree>
    <p:extLst>
      <p:ext uri="{BB962C8B-B14F-4D97-AF65-F5344CB8AC3E}">
        <p14:creationId xmlns:p14="http://schemas.microsoft.com/office/powerpoint/2010/main" val="3212807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E22359E4-350C-4B4C-903D-CD1B2BA31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D2A542E6-1924-4FE2-89D1-3CB19468C1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7" name="Rectangle 46">
              <a:extLst>
                <a:ext uri="{FF2B5EF4-FFF2-40B4-BE49-F238E27FC236}">
                  <a16:creationId xmlns:a16="http://schemas.microsoft.com/office/drawing/2014/main" id="{1F353183-2147-472B-AD7D-4A085FF6A4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FAAA42C8-A082-4DFD-A5F3-FC9EF825B1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Rectangle 49">
            <a:extLst>
              <a:ext uri="{FF2B5EF4-FFF2-40B4-BE49-F238E27FC236}">
                <a16:creationId xmlns:a16="http://schemas.microsoft.com/office/drawing/2014/main" id="{CB5FC5A2-E1DC-4DFE-9837-1EA5E869A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864" y="549275"/>
            <a:ext cx="11088686" cy="5757925"/>
          </a:xfrm>
          <a:prstGeom prst="rect">
            <a:avLst/>
          </a:prstGeom>
          <a:solidFill>
            <a:schemeClr val="bg1"/>
          </a:solidFill>
          <a:ln>
            <a:noFill/>
          </a:ln>
          <a:effectLst>
            <a:outerShdw blurRad="508000" dist="101600" dir="54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BCC8AB-460D-9DFC-F806-ED460EDB9DFE}"/>
              </a:ext>
            </a:extLst>
          </p:cNvPr>
          <p:cNvSpPr>
            <a:spLocks noGrp="1"/>
          </p:cNvSpPr>
          <p:nvPr>
            <p:ph type="title"/>
          </p:nvPr>
        </p:nvSpPr>
        <p:spPr>
          <a:xfrm>
            <a:off x="1090614" y="1018800"/>
            <a:ext cx="2967680" cy="539750"/>
          </a:xfrm>
        </p:spPr>
        <p:txBody>
          <a:bodyPr anchor="t">
            <a:normAutofit/>
          </a:bodyPr>
          <a:lstStyle/>
          <a:p>
            <a:r>
              <a:rPr lang="en-US" sz="1900"/>
              <a:t>Research output for festival</a:t>
            </a:r>
          </a:p>
        </p:txBody>
      </p:sp>
      <p:sp>
        <p:nvSpPr>
          <p:cNvPr id="3" name="Content Placeholder 2">
            <a:extLst>
              <a:ext uri="{FF2B5EF4-FFF2-40B4-BE49-F238E27FC236}">
                <a16:creationId xmlns:a16="http://schemas.microsoft.com/office/drawing/2014/main" id="{18F4788A-3799-36B9-F91C-5A3AA2BAB73E}"/>
              </a:ext>
            </a:extLst>
          </p:cNvPr>
          <p:cNvSpPr>
            <a:spLocks noGrp="1"/>
          </p:cNvSpPr>
          <p:nvPr>
            <p:ph idx="1"/>
          </p:nvPr>
        </p:nvSpPr>
        <p:spPr>
          <a:xfrm>
            <a:off x="1090614" y="2059200"/>
            <a:ext cx="2952750" cy="3835409"/>
          </a:xfrm>
        </p:spPr>
        <p:txBody>
          <a:bodyPr anchor="t">
            <a:normAutofit fontScale="92500" lnSpcReduction="10000"/>
          </a:bodyPr>
          <a:lstStyle/>
          <a:p>
            <a:r>
              <a:rPr lang="en-US" sz="2000" dirty="0">
                <a:solidFill>
                  <a:schemeClr val="tx1">
                    <a:alpha val="60000"/>
                  </a:schemeClr>
                </a:solidFill>
              </a:rPr>
              <a:t>Illustrated Essay on installation and </a:t>
            </a:r>
            <a:r>
              <a:rPr lang="en-US" sz="2000" dirty="0" err="1">
                <a:solidFill>
                  <a:schemeClr val="tx1">
                    <a:alpha val="60000"/>
                  </a:schemeClr>
                </a:solidFill>
              </a:rPr>
              <a:t>fictioning</a:t>
            </a:r>
            <a:r>
              <a:rPr lang="en-US" sz="2000" dirty="0">
                <a:solidFill>
                  <a:schemeClr val="tx1">
                    <a:alpha val="60000"/>
                  </a:schemeClr>
                </a:solidFill>
              </a:rPr>
              <a:t> for social justice</a:t>
            </a:r>
          </a:p>
          <a:p>
            <a:r>
              <a:rPr lang="en-US" sz="2000" dirty="0">
                <a:solidFill>
                  <a:schemeClr val="tx1">
                    <a:alpha val="60000"/>
                  </a:schemeClr>
                </a:solidFill>
              </a:rPr>
              <a:t>Book box containing booklets </a:t>
            </a:r>
            <a:r>
              <a:rPr lang="en-US" sz="2000" dirty="0" err="1">
                <a:solidFill>
                  <a:schemeClr val="tx1">
                    <a:alpha val="60000"/>
                  </a:schemeClr>
                </a:solidFill>
              </a:rPr>
              <a:t>summarising</a:t>
            </a:r>
            <a:r>
              <a:rPr lang="en-US" sz="2000" dirty="0">
                <a:solidFill>
                  <a:schemeClr val="tx1">
                    <a:alpha val="60000"/>
                  </a:schemeClr>
                </a:solidFill>
              </a:rPr>
              <a:t> research, postcards with images of works, ideas for next Gallery.</a:t>
            </a:r>
          </a:p>
          <a:p>
            <a:r>
              <a:rPr lang="en-US" sz="2000" dirty="0">
                <a:solidFill>
                  <a:schemeClr val="tx1">
                    <a:alpha val="60000"/>
                  </a:schemeClr>
                </a:solidFill>
              </a:rPr>
              <a:t>Performative lecture from the perspective of the curator in 2063</a:t>
            </a:r>
          </a:p>
          <a:p>
            <a:endParaRPr lang="en-US" sz="2000" dirty="0">
              <a:solidFill>
                <a:schemeClr val="tx1">
                  <a:alpha val="60000"/>
                </a:schemeClr>
              </a:solidFill>
            </a:endParaRPr>
          </a:p>
          <a:p>
            <a:pPr marL="0" indent="0">
              <a:buNone/>
            </a:pPr>
            <a:r>
              <a:rPr lang="en-US" sz="2000" dirty="0">
                <a:solidFill>
                  <a:schemeClr val="tx1">
                    <a:alpha val="60000"/>
                  </a:schemeClr>
                </a:solidFill>
              </a:rPr>
              <a:t> </a:t>
            </a:r>
          </a:p>
        </p:txBody>
      </p:sp>
      <p:grpSp>
        <p:nvGrpSpPr>
          <p:cNvPr id="52" name="Group 51">
            <a:extLst>
              <a:ext uri="{FF2B5EF4-FFF2-40B4-BE49-F238E27FC236}">
                <a16:creationId xmlns:a16="http://schemas.microsoft.com/office/drawing/2014/main" id="{72024ACE-D556-4A21-9B17-7CA3E82DA4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19625" y="549273"/>
            <a:ext cx="7021250" cy="5757924"/>
            <a:chOff x="4656138" y="0"/>
            <a:chExt cx="6983409" cy="6308725"/>
          </a:xfrm>
        </p:grpSpPr>
        <p:sp>
          <p:nvSpPr>
            <p:cNvPr id="53" name="Rectangle 52">
              <a:extLst>
                <a:ext uri="{FF2B5EF4-FFF2-40B4-BE49-F238E27FC236}">
                  <a16:creationId xmlns:a16="http://schemas.microsoft.com/office/drawing/2014/main" id="{027A47B5-1D69-47DA-8BBA-FE75FCAA3B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2794" cy="630872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Rectangle 53">
              <a:extLst>
                <a:ext uri="{FF2B5EF4-FFF2-40B4-BE49-F238E27FC236}">
                  <a16:creationId xmlns:a16="http://schemas.microsoft.com/office/drawing/2014/main" id="{85068B72-E376-4FE8-9F05-44E7574343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3409" cy="6308725"/>
            </a:xfrm>
            <a:prstGeom prst="rect">
              <a:avLst/>
            </a:prstGeom>
            <a:solidFill>
              <a:schemeClr val="accent4">
                <a:lumMod val="75000"/>
                <a:alpha val="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Rectangle 54">
              <a:extLst>
                <a:ext uri="{FF2B5EF4-FFF2-40B4-BE49-F238E27FC236}">
                  <a16:creationId xmlns:a16="http://schemas.microsoft.com/office/drawing/2014/main" id="{E7DC2B55-5BFC-4180-9FE3-261FEF00BC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3409" cy="6308725"/>
            </a:xfrm>
            <a:prstGeom prst="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7" name="Picture 6" descr="A box with a book and a box with a book inside&#10;&#10;Description automatically generated">
            <a:extLst>
              <a:ext uri="{FF2B5EF4-FFF2-40B4-BE49-F238E27FC236}">
                <a16:creationId xmlns:a16="http://schemas.microsoft.com/office/drawing/2014/main" id="{22E0C7B0-F793-BEA0-E651-45A439A6664D}"/>
              </a:ext>
            </a:extLst>
          </p:cNvPr>
          <p:cNvPicPr>
            <a:picLocks noChangeAspect="1"/>
          </p:cNvPicPr>
          <p:nvPr/>
        </p:nvPicPr>
        <p:blipFill rotWithShape="1">
          <a:blip r:embed="rId2"/>
          <a:srcRect l="304" r="1" b="1"/>
          <a:stretch/>
        </p:blipFill>
        <p:spPr>
          <a:xfrm>
            <a:off x="4634555" y="898410"/>
            <a:ext cx="7004997" cy="5058975"/>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83801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711</Words>
  <Application>Microsoft Macintosh PowerPoint</Application>
  <PresentationFormat>Widescreen</PresentationFormat>
  <Paragraphs>35</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Georgia</vt:lpstr>
      <vt:lpstr>Office Theme</vt:lpstr>
      <vt:lpstr>Susan Askew</vt:lpstr>
      <vt:lpstr>PowerPoint Presentation</vt:lpstr>
      <vt:lpstr>AIMS</vt:lpstr>
      <vt:lpstr>THEORY</vt:lpstr>
      <vt:lpstr>Methods:</vt:lpstr>
      <vt:lpstr>DEVELOPMENT OF AN IDEA: 1. CELL SIMILARITY: HUMAN AND NON HUMAN KIDNEY CELLS. BIRO ON PLIKE</vt:lpstr>
      <vt:lpstr>BIRO AND ENAMEL ON COPPER</vt:lpstr>
      <vt:lpstr>2. ‘IMAGINING OTHERWISE’ (OLUFEMI) (REPURPOSING DRAWINGS AND PROSE POEM)</vt:lpstr>
      <vt:lpstr>IMAGINING OTHERWISE</vt:lpstr>
      <vt:lpstr>IMAGINING OTHERWISE</vt:lpstr>
      <vt:lpstr>SCREEN PRINTED IMAGES</vt:lpstr>
      <vt:lpstr>PowerPoint Presentation</vt:lpstr>
      <vt:lpstr>3. BARGEHOUSE: I LEARNED NOT TO LOOK</vt:lpstr>
      <vt:lpstr>PowerPoint Presentation</vt:lpstr>
      <vt:lpstr>PowerPoint Presentation</vt:lpstr>
      <vt:lpstr>4. THE MUSEUM OF HUMAN VIOLENCE: LEARNING VIOLENCE: SCHOOLING</vt:lpstr>
      <vt:lpstr>PowerPoint Presentation</vt:lpstr>
      <vt:lpstr>PowerPoint Presentation</vt:lpstr>
      <vt:lpstr>PowerPoint Presentation</vt:lpstr>
      <vt:lpstr>PowerPoint Presentation</vt:lpstr>
      <vt:lpstr>PowerPoint Presentation</vt:lpstr>
      <vt:lpstr>Research output for festival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askew</dc:creator>
  <cp:lastModifiedBy>susan askew</cp:lastModifiedBy>
  <cp:revision>10</cp:revision>
  <dcterms:created xsi:type="dcterms:W3CDTF">2023-10-11T20:05:19Z</dcterms:created>
  <dcterms:modified xsi:type="dcterms:W3CDTF">2023-10-12T11:03:14Z</dcterms:modified>
</cp:coreProperties>
</file>